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1"/>
  </p:notesMasterIdLst>
  <p:handoutMasterIdLst>
    <p:handoutMasterId r:id="rId12"/>
  </p:handoutMasterIdLst>
  <p:sldIdLst>
    <p:sldId id="276" r:id="rId2"/>
    <p:sldId id="286" r:id="rId3"/>
    <p:sldId id="277" r:id="rId4"/>
    <p:sldId id="278" r:id="rId5"/>
    <p:sldId id="279" r:id="rId6"/>
    <p:sldId id="287" r:id="rId7"/>
    <p:sldId id="288" r:id="rId8"/>
    <p:sldId id="289" r:id="rId9"/>
    <p:sldId id="290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 autoAdjust="0"/>
    <p:restoredTop sz="94707" autoAdjust="0"/>
  </p:normalViewPr>
  <p:slideViewPr>
    <p:cSldViewPr>
      <p:cViewPr varScale="1">
        <p:scale>
          <a:sx n="54" d="100"/>
          <a:sy n="54" d="100"/>
        </p:scale>
        <p:origin x="-84" y="-31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860F48C-4657-430C-B6DD-F63F52A17478}" type="datetimeFigureOut">
              <a:rPr lang="en-US" smtClean="0"/>
              <a:pPr/>
              <a:t>2/16/2013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A6AB2E-8DAE-4350-A96E-F377CE747F9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2117020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5D6B179-6116-4AAC-9558-84EC99EBE52D}" type="datetimeFigureOut">
              <a:rPr lang="en-US" smtClean="0"/>
              <a:pPr/>
              <a:t>2/16/2013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1C2147C-7BB8-4102-98C5-FDB75B689CD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7689978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8A5F961-812E-4783-84CC-AB676745895B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932D417-B6A1-4C06-BA27-3D2645B42C88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41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2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3D411B4-BD6D-49D8-9908-4E6B1A9A4494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4D94289-31E3-4528-98E2-71603AB92818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282891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534D8BC-BFA4-4E96-91F9-FB9A02CFD39A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63EBD29-63DA-49AE-A98E-1779B7DF7920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4D57CDB5-89E2-4F4F-A53D-E343B9522B8A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8A12A1-6E67-4C6B-AA74-8888D8158449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F39817A-94E8-41BD-804B-151BDE5E5E27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Rectangle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2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59666AD-7193-4BB2-82FC-BB08651AB403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FD7CB27-5704-4759-A788-5E20A9DA30ED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5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9" name="Flowchart: Process 8"/>
          <p:cNvSpPr/>
          <p:nvPr/>
        </p:nvSpPr>
        <p:spPr>
          <a:xfrm rot="19468671">
            <a:off x="396725" y="954342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Flowchart: Proces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25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168819" y="21104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3" y="1055079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1012875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1DCB6DFF-95CE-4301-8CC7-8B4A56CD7198}" type="datetime1">
              <a:rPr lang="en-US" smtClean="0"/>
              <a:pPr/>
              <a:t>2/16/2013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76D7537E-22D7-4641-A1D9-6DD096C3E24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5" name="Rectangle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dt="0"/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47800" y="1905000"/>
            <a:ext cx="7406640" cy="1472184"/>
          </a:xfrm>
        </p:spPr>
        <p:txBody>
          <a:bodyPr anchor="ctr"/>
          <a:lstStyle/>
          <a:p>
            <a:pPr algn="ctr"/>
            <a:r>
              <a:rPr lang="km-KH" sz="4000" b="1" dirty="0" smtClean="0">
                <a:solidFill>
                  <a:srgbClr val="0000FF"/>
                </a:solidFill>
                <a:latin typeface="Times New Roman" pitchFamily="18" charset="0"/>
                <a:ea typeface="+mn-ea"/>
                <a:cs typeface="+mn-cs"/>
              </a:rPr>
              <a:t>វិធីសាស្រ្តស្រាវជ្រាវ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343400"/>
            <a:ext cx="6400800" cy="685800"/>
          </a:xfrm>
        </p:spPr>
        <p:txBody>
          <a:bodyPr>
            <a:noAutofit/>
          </a:bodyPr>
          <a:lstStyle/>
          <a:p>
            <a:pPr algn="ctr"/>
            <a:r>
              <a:rPr lang="en-US" sz="2400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</a:rPr>
              <a:t>KOB MATH</a:t>
            </a:r>
          </a:p>
        </p:txBody>
      </p:sp>
      <p:sp>
        <p:nvSpPr>
          <p:cNvPr id="4" name="Rectangle 3"/>
          <p:cNvSpPr/>
          <p:nvPr/>
        </p:nvSpPr>
        <p:spPr>
          <a:xfrm>
            <a:off x="3657600" y="4884003"/>
            <a:ext cx="518160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>
                <a:solidFill>
                  <a:srgbClr val="0000FF"/>
                </a:solidFill>
                <a:latin typeface="Times New Roman" pitchFamily="18" charset="0"/>
              </a:rPr>
              <a:t>Tell: 077 41 44 77</a:t>
            </a:r>
          </a:p>
          <a:p>
            <a:r>
              <a:rPr lang="en-US" sz="2000" b="1" dirty="0">
                <a:solidFill>
                  <a:srgbClr val="0000FF"/>
                </a:solidFill>
                <a:latin typeface="Times New Roman" pitchFamily="18" charset="0"/>
              </a:rPr>
              <a:t>Email: kobmath2006@gmail.com</a:t>
            </a:r>
          </a:p>
        </p:txBody>
      </p:sp>
    </p:spTree>
    <p:extLst>
      <p:ext uri="{BB962C8B-B14F-4D97-AF65-F5344CB8AC3E}">
        <p14:creationId xmlns:p14="http://schemas.microsoft.com/office/powerpoint/2010/main" val="78245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2743200"/>
            <a:ext cx="7498080" cy="1143000"/>
          </a:xfrm>
        </p:spPr>
        <p:txBody>
          <a:bodyPr>
            <a:normAutofit/>
          </a:bodyPr>
          <a:lstStyle/>
          <a:p>
            <a:pPr algn="ctr"/>
            <a:r>
              <a:rPr lang="km-KH" sz="4000" b="1" dirty="0" smtClean="0">
                <a:solidFill>
                  <a:srgbClr val="0000FF"/>
                </a:solidFill>
                <a:latin typeface="Times New Roman" pitchFamily="18" charset="0"/>
                <a:ea typeface="+mn-ea"/>
                <a:cs typeface="+mn-cs"/>
              </a:rPr>
              <a:t>ការបង្កើតចំណោទបញ្ហាស្រាវជា្រវ</a:t>
            </a:r>
            <a:endParaRPr lang="en-US" sz="4000" b="1" dirty="0">
              <a:solidFill>
                <a:srgbClr val="0000FF"/>
              </a:solidFill>
              <a:latin typeface="Times New Roman" pitchFamily="18" charset="0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74638"/>
            <a:ext cx="7498080" cy="1143000"/>
          </a:xfrm>
        </p:spPr>
        <p:txBody>
          <a:bodyPr>
            <a:normAutofit/>
          </a:bodyPr>
          <a:lstStyle/>
          <a:p>
            <a:pPr algn="l"/>
            <a:r>
              <a:rPr lang="km-KH" sz="3200" b="1" dirty="0" smtClean="0">
                <a:solidFill>
                  <a:srgbClr val="0000FF"/>
                </a:solidFill>
                <a:latin typeface="Times New Roman" pitchFamily="18" charset="0"/>
                <a:ea typeface="+mn-ea"/>
                <a:cs typeface="+mn-cs"/>
              </a:rPr>
              <a:t>មាតិកា</a:t>
            </a:r>
            <a:endParaRPr lang="en-US" sz="3200" b="1" dirty="0">
              <a:solidFill>
                <a:srgbClr val="0000FF"/>
              </a:solidFill>
              <a:latin typeface="Times New Roman" pitchFamily="18" charset="0"/>
              <a:ea typeface="+mn-ea"/>
              <a:cs typeface="+mn-cs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3000" y="1570037"/>
            <a:ext cx="7696200" cy="4830763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km-KH" sz="2800" b="1" dirty="0" smtClean="0">
                <a:solidFill>
                  <a:srgbClr val="0000FF"/>
                </a:solidFill>
                <a:latin typeface="Times New Roman" pitchFamily="18" charset="0"/>
              </a:rPr>
              <a:t>សារសំខាន់នៃចំណោទបញ្ហា</a:t>
            </a:r>
            <a:endParaRPr lang="en-US" sz="2800" b="1" dirty="0" smtClean="0">
              <a:solidFill>
                <a:srgbClr val="0000FF"/>
              </a:solidFill>
              <a:latin typeface="Times New Roman" pitchFamily="18" charset="0"/>
            </a:endParaRPr>
          </a:p>
          <a:p>
            <a:pPr>
              <a:spcAft>
                <a:spcPts val="1200"/>
              </a:spcAft>
            </a:pPr>
            <a:r>
              <a:rPr lang="km-KH" sz="2800" b="1" dirty="0" smtClean="0">
                <a:solidFill>
                  <a:srgbClr val="0000FF"/>
                </a:solidFill>
                <a:latin typeface="Times New Roman" pitchFamily="18" charset="0"/>
              </a:rPr>
              <a:t>ប្រភេទនៃចំណោទបញ្ហា</a:t>
            </a:r>
            <a:endParaRPr lang="en-US" sz="2800" b="1" dirty="0" smtClean="0">
              <a:solidFill>
                <a:srgbClr val="0000FF"/>
              </a:solidFill>
              <a:latin typeface="Times New Roman" pitchFamily="18" charset="0"/>
            </a:endParaRPr>
          </a:p>
          <a:p>
            <a:pPr>
              <a:spcAft>
                <a:spcPts val="1200"/>
              </a:spcAft>
            </a:pPr>
            <a:r>
              <a:rPr lang="km-KH" sz="2800" b="1" dirty="0" smtClean="0">
                <a:solidFill>
                  <a:srgbClr val="0000FF"/>
                </a:solidFill>
                <a:latin typeface="Times New Roman" pitchFamily="18" charset="0"/>
              </a:rPr>
              <a:t>ការពិចារណាលើការជ្រើសរើសចំណោទបញ្ហាស្រាជ្រាវ</a:t>
            </a:r>
          </a:p>
          <a:p>
            <a:pPr>
              <a:spcAft>
                <a:spcPts val="1200"/>
              </a:spcAft>
            </a:pPr>
            <a:r>
              <a:rPr lang="km-KH" sz="2800" b="1" dirty="0" smtClean="0">
                <a:solidFill>
                  <a:srgbClr val="0000FF"/>
                </a:solidFill>
                <a:latin typeface="Times New Roman" pitchFamily="18" charset="0"/>
              </a:rPr>
              <a:t>ជំហានក្នុងការបង្កើតចំណោទបញ្ហាស្រាវជ្រាវ</a:t>
            </a:r>
          </a:p>
          <a:p>
            <a:pPr>
              <a:spcAft>
                <a:spcPts val="1200"/>
              </a:spcAft>
            </a:pPr>
            <a:r>
              <a:rPr lang="km-KH" sz="2800" b="1" dirty="0" smtClean="0">
                <a:solidFill>
                  <a:srgbClr val="0000FF"/>
                </a:solidFill>
                <a:latin typeface="Times New Roman" pitchFamily="18" charset="0"/>
              </a:rPr>
              <a:t>ការបង្កើតគោលបំណងស្រាវជ្រាវ</a:t>
            </a:r>
            <a:endParaRPr lang="en-US" sz="2800" b="1" dirty="0">
              <a:solidFill>
                <a:srgbClr val="0000FF"/>
              </a:solidFill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46690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0"/>
            <a:ext cx="7696200" cy="1143000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km-KH" sz="3200" b="1" dirty="0">
                <a:solidFill>
                  <a:srgbClr val="0000FF"/>
                </a:solidFill>
                <a:latin typeface="Times New Roman" pitchFamily="18" charset="0"/>
              </a:rPr>
              <a:t>សារសំខាន់នៃចំណោទបញ្ហា</a:t>
            </a:r>
            <a:endParaRPr lang="en-US" sz="3200" b="1" dirty="0">
              <a:solidFill>
                <a:srgbClr val="0000FF"/>
              </a:solidFill>
              <a:latin typeface="Times New Roman" pitchFamily="18" charset="0"/>
            </a:endParaRPr>
          </a:p>
        </p:txBody>
      </p:sp>
      <p:sp>
        <p:nvSpPr>
          <p:cNvPr id="4" name="Rectangle 2"/>
          <p:cNvSpPr>
            <a:spLocks noGrp="1" noChangeArrowheads="1"/>
          </p:cNvSpPr>
          <p:nvPr>
            <p:ph idx="1"/>
          </p:nvPr>
        </p:nvSpPr>
        <p:spPr bwMode="auto">
          <a:xfrm>
            <a:off x="1435608" y="1447800"/>
            <a:ext cx="7498080" cy="441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normAutofit/>
          </a:bodyPr>
          <a:lstStyle/>
          <a:p>
            <a:pPr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ជាចំណុចគ្រឺះនៃការស្រាចជ្រាវ</a:t>
            </a:r>
          </a:p>
          <a:p>
            <a:pPr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ជាការកំណត់ទិសដៅចេញដំណើរ</a:t>
            </a:r>
          </a:p>
          <a:p>
            <a:pPr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ជាទំរងពីសាមញ្ញទៅស្មុកស្មាញ</a:t>
            </a:r>
          </a:p>
          <a:p>
            <a:pPr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ជាទំនាក់ទំនងរវាង </a:t>
            </a:r>
            <a:r>
              <a:rPr lang="km-KH" sz="2800" b="1" i="1" dirty="0">
                <a:solidFill>
                  <a:srgbClr val="0000FF"/>
                </a:solidFill>
                <a:latin typeface="Times New Roman" pitchFamily="18" charset="0"/>
              </a:rPr>
              <a:t>ទុន</a:t>
            </a: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 និង </a:t>
            </a:r>
            <a:r>
              <a:rPr lang="km-KH" sz="2800" b="1" i="1" dirty="0">
                <a:solidFill>
                  <a:srgbClr val="0000FF"/>
                </a:solidFill>
                <a:latin typeface="Times New Roman" pitchFamily="18" charset="0"/>
              </a:rPr>
              <a:t>លទ្ធផល </a:t>
            </a: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នៃការស្រាវជ្រាវ</a:t>
            </a:r>
          </a:p>
          <a:p>
            <a:pPr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ជាការបង្កើតទំនាក់ទំនងរវាង </a:t>
            </a:r>
            <a:r>
              <a:rPr lang="km-KH" sz="2800" b="1" i="1" dirty="0">
                <a:solidFill>
                  <a:srgbClr val="0000FF"/>
                </a:solidFill>
                <a:latin typeface="Times New Roman" pitchFamily="18" charset="0"/>
              </a:rPr>
              <a:t>ហេតុ</a:t>
            </a: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 និង​​ </a:t>
            </a:r>
            <a:r>
              <a:rPr lang="km-KH" sz="2800" b="1" i="1" dirty="0">
                <a:solidFill>
                  <a:srgbClr val="0000FF"/>
                </a:solidFill>
                <a:latin typeface="Times New Roman" pitchFamily="18" charset="0"/>
              </a:rPr>
              <a:t>ផល</a:t>
            </a:r>
            <a:endParaRPr lang="en-AU" sz="2800" b="1" i="1" dirty="0">
              <a:solidFill>
                <a:srgbClr val="0000FF"/>
              </a:solidFill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06592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74638"/>
            <a:ext cx="7498080" cy="1143000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km-KH" sz="3200" b="1" dirty="0">
                <a:solidFill>
                  <a:srgbClr val="0000FF"/>
                </a:solidFill>
                <a:latin typeface="Times New Roman" pitchFamily="18" charset="0"/>
              </a:rPr>
              <a:t>ប្រភេទនៃចំណោទបញ្ហា</a:t>
            </a:r>
            <a:endParaRPr lang="en-US" sz="3200" b="1" dirty="0">
              <a:solidFill>
                <a:srgbClr val="0000FF"/>
              </a:solidFill>
              <a:latin typeface="Times New Roman" pitchFamily="18" charset="0"/>
            </a:endParaRPr>
          </a:p>
        </p:txBody>
      </p:sp>
      <p:sp>
        <p:nvSpPr>
          <p:cNvPr id="4" name="Rectangle 2"/>
          <p:cNvSpPr>
            <a:spLocks noGrp="1" noChangeArrowheads="1"/>
          </p:cNvSpPr>
          <p:nvPr>
            <p:ph idx="1"/>
          </p:nvPr>
        </p:nvSpPr>
        <p:spPr bwMode="auto">
          <a:xfrm>
            <a:off x="990600" y="1447800"/>
            <a:ext cx="7943088" cy="4800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normAutofit/>
          </a:bodyPr>
          <a:lstStyle/>
          <a:p>
            <a:pPr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ចំណោទបញ្ហានៃការស្រាវជា្រមានទំនាក់ទំនងទៅនឹង </a:t>
            </a:r>
            <a:r>
              <a:rPr lang="en-US" sz="2800" dirty="0" smtClean="0">
                <a:solidFill>
                  <a:srgbClr val="0000FF"/>
                </a:solidFill>
                <a:latin typeface="Times New Roman" pitchFamily="18" charset="0"/>
              </a:rPr>
              <a:t>4P</a:t>
            </a:r>
            <a:endParaRPr lang="km-KH" sz="2800" dirty="0" smtClean="0">
              <a:solidFill>
                <a:srgbClr val="0000FF"/>
              </a:solidFill>
              <a:latin typeface="Times New Roman" pitchFamily="18" charset="0"/>
            </a:endParaRPr>
          </a:p>
          <a:p>
            <a:pPr lvl="1"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en-US" sz="2400" dirty="0">
                <a:solidFill>
                  <a:srgbClr val="0000FF"/>
                </a:solidFill>
                <a:latin typeface="Times New Roman" pitchFamily="18" charset="0"/>
              </a:rPr>
              <a:t>People</a:t>
            </a:r>
            <a:r>
              <a:rPr lang="km-KH" sz="2400" dirty="0">
                <a:solidFill>
                  <a:srgbClr val="0000FF"/>
                </a:solidFill>
                <a:latin typeface="Times New Roman" pitchFamily="18" charset="0"/>
              </a:rPr>
              <a:t> (មនុស្ស)</a:t>
            </a:r>
            <a:endParaRPr lang="en-US" sz="2400" dirty="0">
              <a:solidFill>
                <a:srgbClr val="0000FF"/>
              </a:solidFill>
              <a:latin typeface="Times New Roman" pitchFamily="18" charset="0"/>
            </a:endParaRPr>
          </a:p>
          <a:p>
            <a:pPr lvl="1"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en-US" sz="2400" dirty="0">
                <a:solidFill>
                  <a:srgbClr val="0000FF"/>
                </a:solidFill>
                <a:latin typeface="Times New Roman" pitchFamily="18" charset="0"/>
              </a:rPr>
              <a:t>Problem</a:t>
            </a:r>
            <a:r>
              <a:rPr lang="km-KH" sz="2400" dirty="0">
                <a:solidFill>
                  <a:srgbClr val="0000FF"/>
                </a:solidFill>
                <a:latin typeface="Times New Roman" pitchFamily="18" charset="0"/>
              </a:rPr>
              <a:t> (បញ្ហា)</a:t>
            </a:r>
            <a:endParaRPr lang="en-US" sz="2400" dirty="0">
              <a:solidFill>
                <a:srgbClr val="0000FF"/>
              </a:solidFill>
              <a:latin typeface="Times New Roman" pitchFamily="18" charset="0"/>
            </a:endParaRPr>
          </a:p>
          <a:p>
            <a:pPr lvl="1"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en-US" sz="2400" dirty="0">
                <a:solidFill>
                  <a:srgbClr val="0000FF"/>
                </a:solidFill>
                <a:latin typeface="Times New Roman" pitchFamily="18" charset="0"/>
              </a:rPr>
              <a:t>Program</a:t>
            </a:r>
            <a:r>
              <a:rPr lang="km-KH" sz="2400" dirty="0">
                <a:solidFill>
                  <a:srgbClr val="0000FF"/>
                </a:solidFill>
                <a:latin typeface="Times New Roman" pitchFamily="18" charset="0"/>
              </a:rPr>
              <a:t>​ (កម្មវិធី)</a:t>
            </a:r>
            <a:endParaRPr lang="en-US" sz="2400" dirty="0">
              <a:solidFill>
                <a:srgbClr val="0000FF"/>
              </a:solidFill>
              <a:latin typeface="Times New Roman" pitchFamily="18" charset="0"/>
            </a:endParaRPr>
          </a:p>
          <a:p>
            <a:pPr lvl="1"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en-US" sz="2400" dirty="0">
                <a:solidFill>
                  <a:srgbClr val="0000FF"/>
                </a:solidFill>
                <a:latin typeface="Times New Roman" pitchFamily="18" charset="0"/>
              </a:rPr>
              <a:t>Phenomena (</a:t>
            </a:r>
            <a:r>
              <a:rPr lang="km-KH" sz="2400" dirty="0">
                <a:solidFill>
                  <a:srgbClr val="0000FF"/>
                </a:solidFill>
                <a:latin typeface="Times New Roman" pitchFamily="18" charset="0"/>
              </a:rPr>
              <a:t>បាតុភូត</a:t>
            </a:r>
            <a:r>
              <a:rPr lang="en-US" sz="2400" dirty="0">
                <a:solidFill>
                  <a:srgbClr val="0000FF"/>
                </a:solidFill>
                <a:latin typeface="Times New Roman" pitchFamily="18" charset="0"/>
              </a:rPr>
              <a:t>)</a:t>
            </a:r>
            <a:endParaRPr lang="en-AU" sz="2400" dirty="0">
              <a:solidFill>
                <a:srgbClr val="0000FF"/>
              </a:solidFill>
              <a:latin typeface="Times New Roman" pitchFamily="18" charset="0"/>
            </a:endParaRPr>
          </a:p>
          <a:p>
            <a:pPr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ការផ្តោតលើ </a:t>
            </a:r>
            <a:r>
              <a:rPr lang="en-US" sz="2800" dirty="0" smtClean="0">
                <a:solidFill>
                  <a:srgbClr val="0000FF"/>
                </a:solidFill>
                <a:latin typeface="Times New Roman" pitchFamily="18" charset="0"/>
              </a:rPr>
              <a:t>P </a:t>
            </a: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ណាមួយ គឺវាអាស្រ័យលើការសិក្សារ</a:t>
            </a:r>
            <a:endParaRPr lang="en-US" sz="2800" dirty="0" smtClean="0">
              <a:solidFill>
                <a:srgbClr val="0000FF"/>
              </a:solidFill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7522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36320" y="274638"/>
            <a:ext cx="7498080" cy="1143000"/>
          </a:xfrm>
        </p:spPr>
        <p:txBody>
          <a:bodyPr anchor="ctr">
            <a:normAutofit/>
          </a:bodyPr>
          <a:lstStyle/>
          <a:p>
            <a:pPr>
              <a:spcAft>
                <a:spcPts val="1200"/>
              </a:spcAft>
            </a:pPr>
            <a:r>
              <a:rPr lang="km-KH" sz="3200" b="1" dirty="0">
                <a:solidFill>
                  <a:srgbClr val="0000FF"/>
                </a:solidFill>
                <a:latin typeface="Times New Roman" pitchFamily="18" charset="0"/>
              </a:rPr>
              <a:t>ការពិចារណាលើការជ្រើសរើសចំណោទបញ្ហាស្រាជ្រាវ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0600" y="1447800"/>
            <a:ext cx="7498080" cy="5181600"/>
          </a:xfrm>
          <a:noFill/>
          <a:ln>
            <a:noFill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normAutofit fontScale="92500" lnSpcReduction="20000"/>
          </a:bodyPr>
          <a:lstStyle/>
          <a:p>
            <a:pPr>
              <a:lnSpc>
                <a:spcPct val="16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ចំណាប់អារម្មណ៍</a:t>
            </a:r>
          </a:p>
          <a:p>
            <a:pPr>
              <a:lnSpc>
                <a:spcPct val="16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ទំហំ</a:t>
            </a:r>
          </a:p>
          <a:p>
            <a:pPr>
              <a:lnSpc>
                <a:spcPct val="16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វាស់វែងពីទស្សនៈ (យល់ច្បាស់ពីអ្វីត្រូវវាស់ និងរបៀបវាស់)</a:t>
            </a:r>
          </a:p>
          <a:p>
            <a:pPr>
              <a:lnSpc>
                <a:spcPct val="16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កំរិតនៃចំណេះដឹង</a:t>
            </a:r>
          </a:p>
          <a:p>
            <a:pPr>
              <a:lnSpc>
                <a:spcPct val="16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ភាពទាក់ទង</a:t>
            </a:r>
          </a:p>
          <a:p>
            <a:pPr>
              <a:lnSpc>
                <a:spcPct val="16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ទិន្នន័យអាចរកបាន</a:t>
            </a:r>
          </a:p>
          <a:p>
            <a:pPr>
              <a:lnSpc>
                <a:spcPct val="160000"/>
              </a:lnSpc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Pct val="60000"/>
            </a:pP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បញ្ហាក្រមសីលធម៌</a:t>
            </a:r>
            <a:endParaRPr lang="en-US" sz="2800" dirty="0">
              <a:solidFill>
                <a:srgbClr val="0000FF"/>
              </a:solidFill>
              <a:latin typeface="Times New Roman" pitchFamily="18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D7537E-22D7-4641-A1D9-6DD096C3E248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09554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74638"/>
            <a:ext cx="7943088" cy="1143000"/>
          </a:xfrm>
        </p:spPr>
        <p:txBody>
          <a:bodyPr>
            <a:noAutofit/>
          </a:bodyPr>
          <a:lstStyle/>
          <a:p>
            <a:r>
              <a:rPr lang="km-KH" sz="3200" b="1" dirty="0">
                <a:solidFill>
                  <a:srgbClr val="0000FF"/>
                </a:solidFill>
                <a:effectLst/>
                <a:latin typeface="Times New Roman" pitchFamily="18" charset="0"/>
              </a:rPr>
              <a:t>ជំ</a:t>
            </a:r>
            <a:r>
              <a:rPr lang="km-KH" sz="3200" b="1" dirty="0" smtClean="0">
                <a:solidFill>
                  <a:srgbClr val="0000FF"/>
                </a:solidFill>
                <a:effectLst/>
                <a:latin typeface="Times New Roman" pitchFamily="18" charset="0"/>
              </a:rPr>
              <a:t>ហ៊ាន</a:t>
            </a:r>
            <a:r>
              <a:rPr lang="km-KH" sz="3200" b="1" dirty="0">
                <a:solidFill>
                  <a:srgbClr val="0000FF"/>
                </a:solidFill>
                <a:effectLst/>
                <a:latin typeface="Times New Roman" pitchFamily="18" charset="0"/>
              </a:rPr>
              <a:t>ក្នុងការបង្កើតចំណោទបញ្ហា</a:t>
            </a:r>
            <a:r>
              <a:rPr lang="km-KH" sz="3200" b="1" dirty="0" smtClean="0">
                <a:solidFill>
                  <a:srgbClr val="0000FF"/>
                </a:solidFill>
                <a:effectLst/>
                <a:latin typeface="Times New Roman" pitchFamily="18" charset="0"/>
              </a:rPr>
              <a:t>ស្រាវជ្រាវ</a:t>
            </a:r>
            <a:endParaRPr lang="en-US" sz="3200" dirty="0">
              <a:effectLst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0600" y="1447800"/>
            <a:ext cx="8153400" cy="4800600"/>
          </a:xfrm>
          <a:noFill/>
          <a:ln>
            <a:noFill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t">
            <a:normAutofit/>
          </a:bodyPr>
          <a:lstStyle/>
          <a:p>
            <a:pPr>
              <a:lnSpc>
                <a:spcPct val="150000"/>
              </a:lnSpc>
              <a:spcBef>
                <a:spcPts val="1200"/>
              </a:spcBef>
              <a:spcAft>
                <a:spcPts val="1200"/>
              </a:spcAft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ក្នុងការជ្រើសរើសចំណោទបញ្ហាស្រាវជ្រាវ ត្រូវចងចាំលើកត្តាពីរជាចាំបាច់</a:t>
            </a: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៖</a:t>
            </a:r>
          </a:p>
          <a:p>
            <a:pPr lvl="1"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400" dirty="0">
                <a:solidFill>
                  <a:srgbClr val="0000FF"/>
                </a:solidFill>
                <a:latin typeface="Times New Roman" pitchFamily="18" charset="0"/>
              </a:rPr>
              <a:t>ការចាប់អារម្មណ៍របស់យើងលើប្រធានបទ</a:t>
            </a:r>
          </a:p>
          <a:p>
            <a:pPr lvl="1"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400" dirty="0">
                <a:solidFill>
                  <a:srgbClr val="0000FF"/>
                </a:solidFill>
                <a:latin typeface="Times New Roman" pitchFamily="18" charset="0"/>
              </a:rPr>
              <a:t>អាចគ្រប់គ្រងការសិក្សានៅក្នុងព្រំដែនកំណត់របស់</a:t>
            </a:r>
            <a:r>
              <a:rPr lang="km-KH" sz="2400" dirty="0" smtClean="0">
                <a:solidFill>
                  <a:srgbClr val="0000FF"/>
                </a:solidFill>
                <a:latin typeface="Times New Roman" pitchFamily="18" charset="0"/>
              </a:rPr>
              <a:t>យើង</a:t>
            </a:r>
            <a:endParaRPr lang="km-KH" sz="2400" dirty="0">
              <a:solidFill>
                <a:srgbClr val="0000FF"/>
              </a:solidFill>
              <a:latin typeface="Times New Roman" pitchFamily="18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D7537E-22D7-4641-A1D9-6DD096C3E248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49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35608" y="1447800"/>
            <a:ext cx="7498080" cy="5105400"/>
          </a:xfrm>
          <a:noFill/>
          <a:ln>
            <a:noFill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noAutofit/>
          </a:bodyPr>
          <a:lstStyle/>
          <a:p>
            <a:pPr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ការកំណត់បញ្ហាលក្ខណៈទូទៅ</a:t>
            </a:r>
          </a:p>
          <a:p>
            <a:pPr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ការវិភាគដោយល្អិតល្អន</a:t>
            </a:r>
          </a:p>
          <a:p>
            <a:pPr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ជ្រើសរើសផ្នែកជាក់លាក់</a:t>
            </a:r>
          </a:p>
          <a:p>
            <a:pPr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លើកជាសំណួរស្រាវជ្រាវ</a:t>
            </a:r>
          </a:p>
          <a:p>
            <a:pPr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បង្កើតគោលបំណងទូទៅ</a:t>
            </a:r>
          </a:p>
          <a:p>
            <a:pPr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វាតម្លែពីគោលបំណង</a:t>
            </a:r>
          </a:p>
          <a:p>
            <a:pPr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ពិនិត្យឡើង</a:t>
            </a:r>
            <a:r>
              <a:rPr lang="km-KH" sz="2800" dirty="0" smtClean="0">
                <a:solidFill>
                  <a:srgbClr val="0000FF"/>
                </a:solidFill>
                <a:latin typeface="Times New Roman" pitchFamily="18" charset="0"/>
              </a:rPr>
              <a:t>វិញ</a:t>
            </a:r>
            <a:endParaRPr lang="km-KH" sz="2800" dirty="0">
              <a:solidFill>
                <a:srgbClr val="0000FF"/>
              </a:solidFill>
              <a:latin typeface="Times New Roman" pitchFamily="18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D7537E-22D7-4641-A1D9-6DD096C3E248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990600" y="274638"/>
            <a:ext cx="7943088" cy="1143000"/>
          </a:xfrm>
        </p:spPr>
        <p:txBody>
          <a:bodyPr>
            <a:noAutofit/>
          </a:bodyPr>
          <a:lstStyle/>
          <a:p>
            <a:pPr>
              <a:lnSpc>
                <a:spcPct val="150000"/>
              </a:lnSpc>
            </a:pPr>
            <a:r>
              <a:rPr lang="km-KH" sz="2800" b="1" dirty="0">
                <a:solidFill>
                  <a:srgbClr val="0000FF"/>
                </a:solidFill>
                <a:effectLst/>
                <a:latin typeface="Times New Roman" pitchFamily="18" charset="0"/>
              </a:rPr>
              <a:t>ជំហានក្នុងការបង្កើតចំណោទបញ្ហា</a:t>
            </a:r>
            <a:r>
              <a:rPr lang="km-KH" sz="2800" b="1" dirty="0" smtClean="0">
                <a:solidFill>
                  <a:srgbClr val="0000FF"/>
                </a:solidFill>
                <a:effectLst/>
                <a:latin typeface="Times New Roman" pitchFamily="18" charset="0"/>
              </a:rPr>
              <a:t>ស្រាវជ្រាវ​(ត...)</a:t>
            </a:r>
            <a:endParaRPr lang="en-US" sz="28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388195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74638"/>
            <a:ext cx="7943088" cy="1143000"/>
          </a:xfrm>
        </p:spPr>
        <p:txBody>
          <a:bodyPr>
            <a:normAutofit/>
          </a:bodyPr>
          <a:lstStyle/>
          <a:p>
            <a:r>
              <a:rPr lang="km-KH" sz="3200" b="1" dirty="0">
                <a:solidFill>
                  <a:srgbClr val="0000FF"/>
                </a:solidFill>
                <a:latin typeface="Times New Roman" pitchFamily="18" charset="0"/>
              </a:rPr>
              <a:t>ការបង្កើតគោលបំណង</a:t>
            </a:r>
            <a:r>
              <a:rPr lang="km-KH" sz="3200" b="1" dirty="0" smtClean="0">
                <a:solidFill>
                  <a:srgbClr val="0000FF"/>
                </a:solidFill>
                <a:latin typeface="Times New Roman" pitchFamily="18" charset="0"/>
              </a:rPr>
              <a:t>ស្រាវជ្រាវ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6800" y="1447800"/>
            <a:ext cx="7866888" cy="4800600"/>
          </a:xfrm>
          <a:noFill/>
          <a:ln>
            <a:noFill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t">
            <a:noAutofit/>
          </a:bodyPr>
          <a:lstStyle/>
          <a:p>
            <a:pPr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គោលបំណងទូទៅ</a:t>
            </a:r>
          </a:p>
          <a:p>
            <a:pPr>
              <a:lnSpc>
                <a:spcPct val="150000"/>
              </a:lnSpc>
              <a:spcBef>
                <a:spcPts val="0"/>
              </a:spcBef>
              <a:buClr>
                <a:schemeClr val="tx1"/>
              </a:buClr>
              <a:buSzPct val="60000"/>
            </a:pPr>
            <a:r>
              <a:rPr lang="km-KH" sz="2800" dirty="0">
                <a:solidFill>
                  <a:srgbClr val="0000FF"/>
                </a:solidFill>
                <a:latin typeface="Times New Roman" pitchFamily="18" charset="0"/>
              </a:rPr>
              <a:t>គោលបំណងជាក់លាក់</a:t>
            </a:r>
            <a:endParaRPr lang="en-US" sz="2800" dirty="0">
              <a:solidFill>
                <a:srgbClr val="0000FF"/>
              </a:solidFill>
              <a:latin typeface="Times New Roman" pitchFamily="18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Asian Development Bank (ADB)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D7537E-22D7-4641-A1D9-6DD096C3E248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07573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807</TotalTime>
  <Words>311</Words>
  <Application>Microsoft Office PowerPoint</Application>
  <PresentationFormat>On-screen Show (4:3)</PresentationFormat>
  <Paragraphs>52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Solstice</vt:lpstr>
      <vt:lpstr>វិធីសាស្រ្តស្រាវជ្រាវ</vt:lpstr>
      <vt:lpstr>ការបង្កើតចំណោទបញ្ហាស្រាវជា្រវ</vt:lpstr>
      <vt:lpstr>មាតិកា</vt:lpstr>
      <vt:lpstr>សារសំខាន់នៃចំណោទបញ្ហា</vt:lpstr>
      <vt:lpstr>ប្រភេទនៃចំណោទបញ្ហា</vt:lpstr>
      <vt:lpstr>ការពិចារណាលើការជ្រើសរើសចំណោទបញ្ហាស្រាជ្រាវ</vt:lpstr>
      <vt:lpstr>ជំហ៊ានក្នុងការបង្កើតចំណោទបញ្ហាស្រាវជ្រាវ</vt:lpstr>
      <vt:lpstr>ជំហានក្នុងការបង្កើតចំណោទបញ្ហាស្រាវជ្រាវ​(ត...)</vt:lpstr>
      <vt:lpstr>ការបង្កើតគោលបំណងស្រាវជ្រាវ</vt:lpstr>
    </vt:vector>
  </TitlesOfParts>
  <Company>Asian Development Bank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Cambodia’s Pilot Program for Climate Resilience (PPCR) &amp; Strategic Program for Climate Resilience (SPCR)</dc:title>
  <dc:creator>M.Kob</dc:creator>
  <cp:lastModifiedBy>Math</cp:lastModifiedBy>
  <cp:revision>60</cp:revision>
  <dcterms:created xsi:type="dcterms:W3CDTF">2013-01-23T03:10:15Z</dcterms:created>
  <dcterms:modified xsi:type="dcterms:W3CDTF">2013-02-16T04:20:30Z</dcterms:modified>
</cp:coreProperties>
</file>

<file path=docProps/thumbnail.jpeg>
</file>