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4"/>
  </p:sldMasterIdLst>
  <p:notesMasterIdLst>
    <p:notesMasterId r:id="rId12"/>
  </p:notesMasterIdLst>
  <p:handoutMasterIdLst>
    <p:handoutMasterId r:id="rId13"/>
  </p:handoutMasterIdLst>
  <p:sldIdLst>
    <p:sldId id="314" r:id="rId5"/>
    <p:sldId id="265" r:id="rId6"/>
    <p:sldId id="310" r:id="rId7"/>
    <p:sldId id="311" r:id="rId8"/>
    <p:sldId id="316" r:id="rId9"/>
    <p:sldId id="317" r:id="rId10"/>
    <p:sldId id="318" r:id="rId11"/>
  </p:sldIdLst>
  <p:sldSz cx="12188825" cy="6858000"/>
  <p:notesSz cx="6858000" cy="91440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1736" autoAdjust="0"/>
    <p:restoredTop sz="94629" autoAdjust="0"/>
  </p:normalViewPr>
  <p:slideViewPr>
    <p:cSldViewPr showGuides="1">
      <p:cViewPr varScale="1">
        <p:scale>
          <a:sx n="73" d="100"/>
          <a:sy n="73" d="100"/>
        </p:scale>
        <p:origin x="-756" y="-102"/>
      </p:cViewPr>
      <p:guideLst>
        <p:guide orient="horz" pos="2160"/>
        <p:guide pos="3839"/>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3" d="100"/>
          <a:sy n="63" d="100"/>
        </p:scale>
        <p:origin x="1986" y="108"/>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88EAF-6ECA-4616-85EF-35AA19C641F3}" type="datetimeFigureOut">
              <a:rPr lang="en-US"/>
              <a:pPr/>
              <a:t>4/19/2017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F912AB-2776-42F2-A957-313FC7EFEDB9}" type="slidenum">
              <a:rPr/>
              <a:pPr/>
              <a:t>‹#›</a:t>
            </a:fld>
            <a:endParaRPr/>
          </a:p>
        </p:txBody>
      </p:sp>
    </p:spTree>
    <p:extLst>
      <p:ext uri="{BB962C8B-B14F-4D97-AF65-F5344CB8AC3E}">
        <p14:creationId xmlns="" xmlns:p14="http://schemas.microsoft.com/office/powerpoint/2010/main" val="39320657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a:pPr/>
              <a:t>4/19/2017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a:pPr/>
              <a:t>‹#›</a:t>
            </a:fld>
            <a:endParaRPr/>
          </a:p>
        </p:txBody>
      </p:sp>
    </p:spTree>
    <p:extLst>
      <p:ext uri="{BB962C8B-B14F-4D97-AF65-F5344CB8AC3E}">
        <p14:creationId xmlns=""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A738E19-BE88-4E82-98A9-3C4230F1146A}" type="datetimeFigureOut">
              <a:rPr lang="en-US" smtClean="0"/>
              <a:pPr/>
              <a:t>4/19/2017</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FE8DCAC1-BF95-4C82-A803-32D994519877}" type="slidenum">
              <a:rPr lang="en-US" smtClean="0"/>
              <a:pPr/>
              <a:t>‹#›</a:t>
            </a:fld>
            <a:endParaRPr lang="en-US"/>
          </a:p>
        </p:txBody>
      </p:sp>
      <p:sp>
        <p:nvSpPr>
          <p:cNvPr id="32" name="Rectangle 31"/>
          <p:cNvSpPr/>
          <p:nvPr/>
        </p:nvSpPr>
        <p:spPr>
          <a:xfrm>
            <a:off x="0" y="-1"/>
            <a:ext cx="487553"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412637" y="680477"/>
            <a:ext cx="609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358671" y="680477"/>
            <a:ext cx="3656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333273" y="680477"/>
            <a:ext cx="12189"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95614" y="680477"/>
            <a:ext cx="12189"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1218883" y="4343400"/>
            <a:ext cx="10360501"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1218883" y="2834640"/>
            <a:ext cx="10360501"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340299" y="5047394"/>
            <a:ext cx="97511"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340299" y="4796819"/>
            <a:ext cx="97511"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340299" y="4637685"/>
            <a:ext cx="97511"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340299" y="4542559"/>
            <a:ext cx="97511"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F41C87-7AD9-4845-A077-840E4A0F3F06}" type="datetimeFigureOut">
              <a:rPr lang="en-US" smtClean="0"/>
              <a:pPr/>
              <a:t>4/19/2017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A013F82-EE5E-44EE-A61D-E31C6657F26F}"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640912"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812588" y="274639"/>
            <a:ext cx="7821163"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F41C87-7AD9-4845-A077-840E4A0F3F06}" type="datetimeFigureOut">
              <a:rPr lang="en-US" smtClean="0"/>
              <a:pPr/>
              <a:t>4/19/2017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A013F82-EE5E-44EE-A61D-E31C6657F26F}"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F41C87-7AD9-4845-A077-840E4A0F3F06}" type="datetimeFigureOut">
              <a:rPr lang="en-US" smtClean="0"/>
              <a:pPr/>
              <a:t>4/19/2017</a:t>
            </a:fld>
            <a:endParaRPr lang="en-US"/>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A013F82-EE5E-44EE-A61D-E31C6657F26F}"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6436926" y="1073888"/>
            <a:ext cx="5761347"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498491" y="0"/>
            <a:ext cx="7350800"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6633040" y="1285686"/>
            <a:ext cx="4114800" cy="1584547"/>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7922736" y="0"/>
            <a:ext cx="3656648"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7922736" y="4267200"/>
            <a:ext cx="4266089"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7922736" y="0"/>
            <a:ext cx="1828324"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7929086" y="4246564"/>
            <a:ext cx="2786923"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7922736" y="4267200"/>
            <a:ext cx="2133044"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7922736" y="1371600"/>
            <a:ext cx="4266089"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7922736" y="1752600"/>
            <a:ext cx="4266089"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1320456" y="4267200"/>
            <a:ext cx="660228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711015" y="4267200"/>
            <a:ext cx="7110148"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488971" y="2438400"/>
            <a:ext cx="7516442"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488971" y="2133600"/>
            <a:ext cx="7516442"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6094412" y="4267200"/>
            <a:ext cx="1828324"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942290" y="1351672"/>
            <a:ext cx="7622079"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3F41C87-7AD9-4845-A077-840E4A0F3F06}" type="datetimeFigureOut">
              <a:rPr lang="en-US" smtClean="0"/>
              <a:pPr/>
              <a:t>4/19/2017</a:t>
            </a:fld>
            <a:endParaRPr lang="en-US"/>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A013F82-EE5E-44EE-A61D-E31C6657F26F}" type="slidenum">
              <a:rPr lang="en-US" smtClean="0"/>
              <a:pPr/>
              <a:t>‹#›</a:t>
            </a:fld>
            <a:endParaRPr lang="en-US"/>
          </a:p>
        </p:txBody>
      </p:sp>
      <p:sp>
        <p:nvSpPr>
          <p:cNvPr id="7" name="Rectangle 6"/>
          <p:cNvSpPr/>
          <p:nvPr/>
        </p:nvSpPr>
        <p:spPr>
          <a:xfrm>
            <a:off x="484087" y="402265"/>
            <a:ext cx="11335607"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942290" y="512064"/>
            <a:ext cx="10872432"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495255" y="680477"/>
            <a:ext cx="3656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548003" y="680477"/>
            <a:ext cx="3656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597778" y="680477"/>
            <a:ext cx="12189"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635437" y="680477"/>
            <a:ext cx="12189"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667130" y="680477"/>
            <a:ext cx="48755"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512064"/>
            <a:ext cx="10969943"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18964" y="1770502"/>
            <a:ext cx="5383398"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205509" y="1770502"/>
            <a:ext cx="5383398"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3F41C87-7AD9-4845-A077-840E4A0F3F06}" type="datetimeFigureOut">
              <a:rPr lang="en-US" smtClean="0"/>
              <a:pPr/>
              <a:t>4/19/2017</a:t>
            </a:fld>
            <a:endParaRPr lang="en-US"/>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A013F82-EE5E-44EE-A61D-E31C6657F26F}"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6"/>
            <a:ext cx="11819694"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672924" y="512064"/>
            <a:ext cx="10360501"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441" y="1809750"/>
            <a:ext cx="5385514"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1754" y="1809750"/>
            <a:ext cx="5387630"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441" y="2459037"/>
            <a:ext cx="5385514"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1754" y="2459037"/>
            <a:ext cx="5387630"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3F41C87-7AD9-4845-A077-840E4A0F3F06}" type="datetimeFigureOut">
              <a:rPr lang="en-US" smtClean="0"/>
              <a:pPr/>
              <a:t>4/19/2017</a:t>
            </a:fld>
            <a:endParaRPr lang="en-US"/>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2A013F82-EE5E-44EE-A61D-E31C6657F26F}" type="slidenum">
              <a:rPr lang="en-US" smtClean="0"/>
              <a:pPr/>
              <a:t>‹#›</a:t>
            </a:fld>
            <a:endParaRPr lang="en-US"/>
          </a:p>
        </p:txBody>
      </p:sp>
      <p:sp>
        <p:nvSpPr>
          <p:cNvPr id="16" name="Rectangle 15"/>
          <p:cNvSpPr/>
          <p:nvPr/>
        </p:nvSpPr>
        <p:spPr>
          <a:xfrm>
            <a:off x="117023" y="680477"/>
            <a:ext cx="609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63057" y="680477"/>
            <a:ext cx="3656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37659" y="680477"/>
            <a:ext cx="12189"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12189"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99642" y="680477"/>
            <a:ext cx="3656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252389" y="680477"/>
            <a:ext cx="3656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302164" y="680477"/>
            <a:ext cx="12189"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339823" y="680477"/>
            <a:ext cx="12189"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371517" y="680477"/>
            <a:ext cx="48755"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8883" y="512064"/>
            <a:ext cx="10360501"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3F41C87-7AD9-4845-A077-840E4A0F3F06}" type="datetimeFigureOut">
              <a:rPr lang="en-US" smtClean="0"/>
              <a:pPr/>
              <a:t>4/19/2017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A013F82-EE5E-44EE-A61D-E31C6657F26F}"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3F41C87-7AD9-4845-A077-840E4A0F3F06}" type="datetimeFigureOut">
              <a:rPr lang="en-US" smtClean="0"/>
              <a:pPr/>
              <a:t>4/19/2017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A013F82-EE5E-44EE-A61D-E31C6657F26F}"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162" y="273050"/>
            <a:ext cx="10969943"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914162" y="1435100"/>
            <a:ext cx="3351927"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0809" y="1435100"/>
            <a:ext cx="7313295"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3F41C87-7AD9-4845-A077-840E4A0F3F06}" type="datetimeFigureOut">
              <a:rPr lang="en-US" smtClean="0"/>
              <a:pPr/>
              <a:t>4/19/2017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A013F82-EE5E-44EE-A61D-E31C6657F26F}"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490582" y="0"/>
            <a:ext cx="11701272"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484134" y="1885028"/>
            <a:ext cx="11707113"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11371923" y="1197812"/>
            <a:ext cx="132763" cy="171243"/>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1218882" y="441252"/>
            <a:ext cx="9141619"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490582" y="1893781"/>
            <a:ext cx="11701272"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1218882" y="1150144"/>
            <a:ext cx="9141619"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11575070" y="1350212"/>
            <a:ext cx="132763" cy="171243"/>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11112667" y="1453375"/>
            <a:ext cx="132763" cy="171243"/>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8633751" y="55499"/>
            <a:ext cx="2844059" cy="365125"/>
          </a:xfrm>
        </p:spPr>
        <p:txBody>
          <a:bodyPr/>
          <a:lstStyle>
            <a:extLst/>
          </a:lstStyle>
          <a:p>
            <a:fld id="{03F41C87-7AD9-4845-A077-840E4A0F3F06}" type="datetimeFigureOut">
              <a:rPr lang="en-US" smtClean="0"/>
              <a:pPr/>
              <a:t>4/19/2017</a:t>
            </a:fld>
            <a:endParaRPr lang="en-US"/>
          </a:p>
        </p:txBody>
      </p:sp>
      <p:sp>
        <p:nvSpPr>
          <p:cNvPr id="6" name="Footer Placeholder 5"/>
          <p:cNvSpPr>
            <a:spLocks noGrp="1"/>
          </p:cNvSpPr>
          <p:nvPr>
            <p:ph type="ftr" sz="quarter" idx="11"/>
          </p:nvPr>
        </p:nvSpPr>
        <p:spPr>
          <a:xfrm>
            <a:off x="1218882" y="55499"/>
            <a:ext cx="7414869" cy="365125"/>
          </a:xfrm>
        </p:spPr>
        <p:txBody>
          <a:bodyPr/>
          <a:lstStyle>
            <a:extLst/>
          </a:lstStyle>
          <a:p>
            <a:endParaRPr lang="en-US" dirty="0"/>
          </a:p>
        </p:txBody>
      </p:sp>
      <p:sp>
        <p:nvSpPr>
          <p:cNvPr id="7" name="Slide Number Placeholder 6"/>
          <p:cNvSpPr>
            <a:spLocks noGrp="1"/>
          </p:cNvSpPr>
          <p:nvPr>
            <p:ph type="sldNum" sz="quarter" idx="12"/>
          </p:nvPr>
        </p:nvSpPr>
        <p:spPr>
          <a:xfrm>
            <a:off x="11477810" y="55499"/>
            <a:ext cx="609441" cy="365125"/>
          </a:xfrm>
        </p:spPr>
        <p:txBody>
          <a:bodyPr/>
          <a:lstStyle>
            <a:extLst/>
          </a:lstStyle>
          <a:p>
            <a:fld id="{2A013F82-EE5E-44EE-A61D-E31C6657F26F}"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487553"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340299" y="5047394"/>
            <a:ext cx="97511"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340299" y="4796819"/>
            <a:ext cx="97511"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340299" y="4637685"/>
            <a:ext cx="97511"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340299" y="4542559"/>
            <a:ext cx="97511"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412637" y="680477"/>
            <a:ext cx="609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358671" y="680477"/>
            <a:ext cx="36566"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333273" y="680477"/>
            <a:ext cx="12189"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95614" y="680477"/>
            <a:ext cx="12189"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1218883" y="512064"/>
            <a:ext cx="10360501"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1218883" y="1783560"/>
            <a:ext cx="10360501"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633751" y="6416676"/>
            <a:ext cx="2844059" cy="365125"/>
          </a:xfrm>
          <a:prstGeom prst="rect">
            <a:avLst/>
          </a:prstGeom>
        </p:spPr>
        <p:txBody>
          <a:bodyPr vert="horz" anchor="b"/>
          <a:lstStyle>
            <a:lvl1pPr algn="l" eaLnBrk="1" latinLnBrk="0" hangingPunct="1">
              <a:defRPr kumimoji="0" sz="1100">
                <a:solidFill>
                  <a:schemeClr val="tx2"/>
                </a:solidFill>
              </a:defRPr>
            </a:lvl1pPr>
            <a:extLst/>
          </a:lstStyle>
          <a:p>
            <a:fld id="{03F41C87-7AD9-4845-A077-840E4A0F3F06}" type="datetimeFigureOut">
              <a:rPr lang="en-US" smtClean="0"/>
              <a:pPr/>
              <a:t>4/19/2017</a:t>
            </a:fld>
            <a:endParaRPr lang="en-US"/>
          </a:p>
        </p:txBody>
      </p:sp>
      <p:sp>
        <p:nvSpPr>
          <p:cNvPr id="3" name="Footer Placeholder 2"/>
          <p:cNvSpPr>
            <a:spLocks noGrp="1"/>
          </p:cNvSpPr>
          <p:nvPr>
            <p:ph type="ftr" sz="quarter" idx="3"/>
          </p:nvPr>
        </p:nvSpPr>
        <p:spPr>
          <a:xfrm>
            <a:off x="1218882" y="6416676"/>
            <a:ext cx="7414869"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11477810" y="6416676"/>
            <a:ext cx="609441" cy="365125"/>
          </a:xfrm>
          <a:prstGeom prst="rect">
            <a:avLst/>
          </a:prstGeom>
        </p:spPr>
        <p:txBody>
          <a:bodyPr vert="horz" anchor="b"/>
          <a:lstStyle>
            <a:lvl1pPr algn="l" eaLnBrk="1" latinLnBrk="0" hangingPunct="1">
              <a:defRPr kumimoji="0" sz="1200">
                <a:solidFill>
                  <a:schemeClr val="tx2"/>
                </a:solidFill>
              </a:defRPr>
            </a:lvl1pPr>
            <a:extLst/>
          </a:lstStyle>
          <a:p>
            <a:fld id="{2A013F82-EE5E-44EE-A61D-E31C6657F26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med">
    <p:fade/>
  </p:transition>
  <p:timing>
    <p:tnLst>
      <p:par>
        <p:cTn id="1" dur="indefinite" restart="never" nodeType="tmRoot"/>
      </p:par>
    </p:tnLst>
  </p:timing>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onliveserver.com/vps-california/" TargetMode="Externa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onliveserver.com/vps-california/" TargetMode="Externa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California VPS</a:t>
            </a:r>
            <a:endParaRPr lang="en-US" dirty="0"/>
          </a:p>
        </p:txBody>
      </p:sp>
      <p:pic>
        <p:nvPicPr>
          <p:cNvPr id="5" name="Content Placeholder 4" descr="copy.jpg"/>
          <p:cNvPicPr>
            <a:picLocks noGrp="1" noChangeAspect="1"/>
          </p:cNvPicPr>
          <p:nvPr>
            <p:ph idx="1"/>
          </p:nvPr>
        </p:nvPicPr>
        <p:blipFill>
          <a:blip r:embed="rId2"/>
          <a:stretch>
            <a:fillRect/>
          </a:stretch>
        </p:blipFill>
        <p:spPr>
          <a:xfrm>
            <a:off x="1979612" y="1600200"/>
            <a:ext cx="9067800" cy="4953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 xmlns:p14="http://schemas.microsoft.com/office/powerpoint/2010/main" val="2478160142"/>
      </p:ext>
    </p:extLst>
  </p:cSld>
  <p:clrMapOvr>
    <a:masterClrMapping/>
  </p:clrMapOvr>
  <p:transition spd="med" advClick="0" advTm="3000">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Why California VPS Hosting?</a:t>
            </a:r>
            <a:endParaRPr lang="en-US" dirty="0"/>
          </a:p>
        </p:txBody>
      </p:sp>
      <p:sp>
        <p:nvSpPr>
          <p:cNvPr id="5" name="Content Placeholder 4"/>
          <p:cNvSpPr>
            <a:spLocks noGrp="1"/>
          </p:cNvSpPr>
          <p:nvPr>
            <p:ph sz="half" idx="1"/>
          </p:nvPr>
        </p:nvSpPr>
        <p:spPr/>
        <p:txBody>
          <a:bodyPr>
            <a:normAutofit fontScale="92500" lnSpcReduction="20000"/>
          </a:bodyPr>
          <a:lstStyle/>
          <a:p>
            <a:r>
              <a:rPr lang="en-US" b="1" dirty="0" smtClean="0"/>
              <a:t>Onlive Server Technology LLP</a:t>
            </a:r>
            <a:r>
              <a:rPr lang="en-US" dirty="0" smtClean="0"/>
              <a:t> offers you </a:t>
            </a:r>
            <a:r>
              <a:rPr lang="en-US" b="1" dirty="0" smtClean="0">
                <a:hlinkClick r:id="rId2"/>
              </a:rPr>
              <a:t>California VPS</a:t>
            </a:r>
            <a:r>
              <a:rPr lang="en-US" dirty="0" smtClean="0"/>
              <a:t> Hosting Server at a very affordable price with a lot of features like high bandwidth, server data backups, more traffic generation on your hosted website, powerful security, HDD storage and much more. It usually provides high bandwidth to host your website so that you will easily generate more traffic on your hosted website and make it popular. </a:t>
            </a:r>
            <a:endParaRPr lang="en-US" dirty="0"/>
          </a:p>
        </p:txBody>
      </p:sp>
      <p:pic>
        <p:nvPicPr>
          <p:cNvPr id="7" name="Content Placeholder 6" descr="Virtual-Server-Cloudspace-USA-2.jpg"/>
          <p:cNvPicPr>
            <a:picLocks noGrp="1" noChangeAspect="1"/>
          </p:cNvPicPr>
          <p:nvPr>
            <p:ph sz="half" idx="2"/>
          </p:nvPr>
        </p:nvPicPr>
        <p:blipFill>
          <a:blip r:embed="rId3"/>
          <a:stretch>
            <a:fillRect/>
          </a:stretch>
        </p:blipFill>
        <p:spPr>
          <a:xfrm>
            <a:off x="6205538" y="1752600"/>
            <a:ext cx="5383212" cy="381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descr="applicationlogo.png"/>
          <p:cNvPicPr>
            <a:picLocks noChangeAspect="1"/>
          </p:cNvPicPr>
          <p:nvPr/>
        </p:nvPicPr>
        <p:blipFill>
          <a:blip r:embed="rId4"/>
          <a:stretch>
            <a:fillRect/>
          </a:stretch>
        </p:blipFill>
        <p:spPr>
          <a:xfrm>
            <a:off x="8380412" y="5867400"/>
            <a:ext cx="3207156" cy="502326"/>
          </a:xfrm>
          <a:prstGeom prst="rect">
            <a:avLst/>
          </a:prstGeom>
        </p:spPr>
      </p:pic>
    </p:spTree>
    <p:extLst>
      <p:ext uri="{BB962C8B-B14F-4D97-AF65-F5344CB8AC3E}">
        <p14:creationId xmlns="" xmlns:p14="http://schemas.microsoft.com/office/powerpoint/2010/main" val="2808920126"/>
      </p:ext>
    </p:extLst>
  </p:cSld>
  <p:clrMapOvr>
    <a:masterClrMapping/>
  </p:clrMapOvr>
  <p:transition spd="med" advClick="0" advTm="3000">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algn="ctr"/>
            <a:r>
              <a:rPr lang="en-US" dirty="0" smtClean="0"/>
              <a:t>Features of our California VPS</a:t>
            </a:r>
            <a:endParaRPr lang="en-US" dirty="0"/>
          </a:p>
        </p:txBody>
      </p:sp>
      <p:sp>
        <p:nvSpPr>
          <p:cNvPr id="5" name="Content Placeholder 4"/>
          <p:cNvSpPr>
            <a:spLocks noGrp="1"/>
          </p:cNvSpPr>
          <p:nvPr>
            <p:ph idx="1"/>
          </p:nvPr>
        </p:nvSpPr>
        <p:spPr>
          <a:xfrm>
            <a:off x="1218883" y="1783560"/>
            <a:ext cx="7923529" cy="3779040"/>
          </a:xfrm>
        </p:spPr>
        <p:txBody>
          <a:bodyPr>
            <a:normAutofit fontScale="85000" lnSpcReduction="20000"/>
          </a:bodyPr>
          <a:lstStyle/>
          <a:p>
            <a:r>
              <a:rPr lang="en-US" dirty="0" smtClean="0"/>
              <a:t>Adaptable and Improved Deployment </a:t>
            </a:r>
          </a:p>
          <a:p>
            <a:r>
              <a:rPr lang="en-US" dirty="0" smtClean="0"/>
              <a:t>Full Root Access or full control over your server</a:t>
            </a:r>
          </a:p>
          <a:p>
            <a:r>
              <a:rPr lang="en-US" dirty="0" smtClean="0"/>
              <a:t>Decision of Operating System i.e. Linux or Windows</a:t>
            </a:r>
          </a:p>
          <a:p>
            <a:r>
              <a:rPr lang="en-US" dirty="0" smtClean="0"/>
              <a:t>High Availability network to recover from unplanned downtime</a:t>
            </a:r>
          </a:p>
          <a:p>
            <a:r>
              <a:rPr lang="en-US" dirty="0" smtClean="0"/>
              <a:t>Completely Redundant Server Cluster </a:t>
            </a:r>
          </a:p>
          <a:p>
            <a:r>
              <a:rPr lang="en-US" dirty="0" smtClean="0"/>
              <a:t>Better Network Connectivity </a:t>
            </a:r>
          </a:p>
          <a:p>
            <a:r>
              <a:rPr lang="en-US" dirty="0" smtClean="0"/>
              <a:t>fully managed Control Panels </a:t>
            </a:r>
          </a:p>
          <a:p>
            <a:r>
              <a:rPr lang="en-US" dirty="0" smtClean="0"/>
              <a:t>High-level Safety and security</a:t>
            </a:r>
          </a:p>
          <a:p>
            <a:endParaRPr lang="en-US" dirty="0"/>
          </a:p>
        </p:txBody>
      </p:sp>
      <p:pic>
        <p:nvPicPr>
          <p:cNvPr id="6" name="Picture 5" descr="applicationlogo.png"/>
          <p:cNvPicPr>
            <a:picLocks noChangeAspect="1"/>
          </p:cNvPicPr>
          <p:nvPr/>
        </p:nvPicPr>
        <p:blipFill>
          <a:blip r:embed="rId2"/>
          <a:stretch>
            <a:fillRect/>
          </a:stretch>
        </p:blipFill>
        <p:spPr>
          <a:xfrm>
            <a:off x="8609012" y="5638800"/>
            <a:ext cx="3207156" cy="502326"/>
          </a:xfrm>
          <a:prstGeom prst="rect">
            <a:avLst/>
          </a:prstGeom>
        </p:spPr>
      </p:pic>
    </p:spTree>
    <p:extLst>
      <p:ext uri="{BB962C8B-B14F-4D97-AF65-F5344CB8AC3E}">
        <p14:creationId xmlns="" xmlns:p14="http://schemas.microsoft.com/office/powerpoint/2010/main" val="2139132589"/>
      </p:ext>
    </p:extLst>
  </p:cSld>
  <p:clrMapOvr>
    <a:masterClrMapping/>
  </p:clrMapOvr>
  <p:transition spd="med" advClick="0" advTm="3000">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algn="ctr"/>
            <a:r>
              <a:rPr lang="en-US" dirty="0" smtClean="0"/>
              <a:t>Safety and Security</a:t>
            </a:r>
            <a:endParaRPr lang="en-US" dirty="0"/>
          </a:p>
        </p:txBody>
      </p:sp>
      <p:pic>
        <p:nvPicPr>
          <p:cNvPr id="9" name="Content Placeholder 8" descr="py.jpg"/>
          <p:cNvPicPr>
            <a:picLocks noGrp="1" noChangeAspect="1"/>
          </p:cNvPicPr>
          <p:nvPr>
            <p:ph idx="1"/>
          </p:nvPr>
        </p:nvPicPr>
        <p:blipFill>
          <a:blip r:embed="rId2"/>
          <a:stretch>
            <a:fillRect/>
          </a:stretch>
        </p:blipFill>
        <p:spPr>
          <a:xfrm>
            <a:off x="2817812" y="1524000"/>
            <a:ext cx="7239000" cy="4832350"/>
          </a:xfrm>
          <a:prstGeom prst="rect">
            <a:avLst/>
          </a:prstGeom>
          <a:ln>
            <a:noFill/>
          </a:ln>
          <a:effectLst>
            <a:softEdge rad="112500"/>
          </a:effectLst>
        </p:spPr>
      </p:pic>
    </p:spTree>
    <p:extLst>
      <p:ext uri="{BB962C8B-B14F-4D97-AF65-F5344CB8AC3E}">
        <p14:creationId xmlns="" xmlns:p14="http://schemas.microsoft.com/office/powerpoint/2010/main" val="3106206852"/>
      </p:ext>
    </p:extLst>
  </p:cSld>
  <p:clrMapOvr>
    <a:masterClrMapping/>
  </p:clrMapOvr>
  <p:transition spd="med" advClick="0" advTm="3000">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We have Choice of Operating System</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We provide you choice of operating system I.e. Linux and Windows.</a:t>
            </a:r>
          </a:p>
          <a:p>
            <a:r>
              <a:rPr lang="en-US" dirty="0" smtClean="0"/>
              <a:t>For Linux we have Choice of </a:t>
            </a:r>
            <a:r>
              <a:rPr lang="en-US" dirty="0" err="1" smtClean="0"/>
              <a:t>CentOS</a:t>
            </a:r>
            <a:r>
              <a:rPr lang="en-US" dirty="0" smtClean="0"/>
              <a:t>, </a:t>
            </a:r>
            <a:r>
              <a:rPr lang="en-US" dirty="0" err="1" smtClean="0"/>
              <a:t>Debian</a:t>
            </a:r>
            <a:r>
              <a:rPr lang="en-US" dirty="0" smtClean="0"/>
              <a:t>, and </a:t>
            </a:r>
            <a:r>
              <a:rPr lang="en-US" dirty="0" err="1" smtClean="0"/>
              <a:t>Ubuntu</a:t>
            </a:r>
            <a:r>
              <a:rPr lang="en-US" dirty="0" smtClean="0"/>
              <a:t>.</a:t>
            </a:r>
          </a:p>
          <a:p>
            <a:r>
              <a:rPr lang="en-US" dirty="0" smtClean="0"/>
              <a:t>For Windows we offer Windows Server from 2008 to 2013 which is totally based on </a:t>
            </a:r>
            <a:r>
              <a:rPr lang="en-US" dirty="0" err="1" smtClean="0"/>
              <a:t>.Net</a:t>
            </a:r>
            <a:r>
              <a:rPr lang="en-US" dirty="0" smtClean="0"/>
              <a:t> framework and support all windows applications.</a:t>
            </a:r>
            <a:endParaRPr lang="en-US" dirty="0"/>
          </a:p>
        </p:txBody>
      </p:sp>
      <p:pic>
        <p:nvPicPr>
          <p:cNvPr id="5" name="Content Placeholder 4" descr="739-h_main-w.png"/>
          <p:cNvPicPr>
            <a:picLocks noGrp="1" noChangeAspect="1"/>
          </p:cNvPicPr>
          <p:nvPr>
            <p:ph sz="half" idx="2"/>
          </p:nvPr>
        </p:nvPicPr>
        <p:blipFill>
          <a:blip r:embed="rId2"/>
          <a:stretch>
            <a:fillRect/>
          </a:stretch>
        </p:blipFill>
        <p:spPr>
          <a:xfrm>
            <a:off x="6246812" y="2362200"/>
            <a:ext cx="5383212" cy="2373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applicationlogo.png"/>
          <p:cNvPicPr>
            <a:picLocks noChangeAspect="1"/>
          </p:cNvPicPr>
          <p:nvPr/>
        </p:nvPicPr>
        <p:blipFill>
          <a:blip r:embed="rId3"/>
          <a:stretch>
            <a:fillRect/>
          </a:stretch>
        </p:blipFill>
        <p:spPr>
          <a:xfrm>
            <a:off x="8075612" y="5562600"/>
            <a:ext cx="3207156" cy="502326"/>
          </a:xfrm>
          <a:prstGeom prst="rect">
            <a:avLst/>
          </a:prstGeom>
        </p:spPr>
      </p:pic>
    </p:spTree>
    <p:extLst>
      <p:ext uri="{BB962C8B-B14F-4D97-AF65-F5344CB8AC3E}">
        <p14:creationId xmlns="" xmlns:p14="http://schemas.microsoft.com/office/powerpoint/2010/main" val="2590506655"/>
      </p:ext>
    </p:extLst>
  </p:cSld>
  <p:clrMapOvr>
    <a:masterClrMapping/>
  </p:clrMapOvr>
  <p:transition spd="med" advClick="0" advTm="3000">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Get more network uptime with California VPS</a:t>
            </a:r>
            <a:endParaRPr lang="en-US" sz="3200" dirty="0"/>
          </a:p>
        </p:txBody>
      </p:sp>
      <p:sp>
        <p:nvSpPr>
          <p:cNvPr id="4" name="Content Placeholder 3"/>
          <p:cNvSpPr>
            <a:spLocks noGrp="1"/>
          </p:cNvSpPr>
          <p:nvPr>
            <p:ph idx="1"/>
          </p:nvPr>
        </p:nvSpPr>
        <p:spPr>
          <a:xfrm>
            <a:off x="1218883" y="1783560"/>
            <a:ext cx="5485129" cy="4572000"/>
          </a:xfrm>
        </p:spPr>
        <p:txBody>
          <a:bodyPr>
            <a:normAutofit/>
          </a:bodyPr>
          <a:lstStyle/>
          <a:p>
            <a:r>
              <a:rPr lang="en-US" dirty="0" smtClean="0"/>
              <a:t>We have our own data center nearby you so you will get 99.99% network uptime guarantee.</a:t>
            </a:r>
          </a:p>
          <a:p>
            <a:r>
              <a:rPr lang="en-US" dirty="0" smtClean="0"/>
              <a:t>We have our own data center in approx 30 plus countries.</a:t>
            </a:r>
          </a:p>
          <a:p>
            <a:r>
              <a:rPr lang="en-US" dirty="0" smtClean="0"/>
              <a:t>For better server performance our technical support team monitor your server 24*7.</a:t>
            </a:r>
          </a:p>
          <a:p>
            <a:pPr>
              <a:buNone/>
            </a:pPr>
            <a:endParaRPr lang="en-US" dirty="0" smtClean="0"/>
          </a:p>
          <a:p>
            <a:endParaRPr lang="en-US" dirty="0"/>
          </a:p>
        </p:txBody>
      </p:sp>
      <p:pic>
        <p:nvPicPr>
          <p:cNvPr id="6" name="Content Placeholder 5" descr="cloud-security.jpg"/>
          <p:cNvPicPr>
            <a:picLocks noGrp="1" noChangeAspect="1"/>
          </p:cNvPicPr>
          <p:nvPr>
            <p:ph sz="half" idx="4294967295"/>
          </p:nvPr>
        </p:nvPicPr>
        <p:blipFill>
          <a:blip r:embed="rId2" cstate="print"/>
          <a:stretch>
            <a:fillRect/>
          </a:stretch>
        </p:blipFill>
        <p:spPr>
          <a:xfrm>
            <a:off x="7008813" y="1676400"/>
            <a:ext cx="4800600" cy="35480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applicationlogo.png"/>
          <p:cNvPicPr>
            <a:picLocks noChangeAspect="1"/>
          </p:cNvPicPr>
          <p:nvPr/>
        </p:nvPicPr>
        <p:blipFill>
          <a:blip r:embed="rId3"/>
          <a:stretch>
            <a:fillRect/>
          </a:stretch>
        </p:blipFill>
        <p:spPr>
          <a:xfrm>
            <a:off x="8304212" y="5715000"/>
            <a:ext cx="3207156" cy="502326"/>
          </a:xfrm>
          <a:prstGeom prst="rect">
            <a:avLst/>
          </a:prstGeom>
        </p:spPr>
      </p:pic>
    </p:spTree>
    <p:extLst>
      <p:ext uri="{BB962C8B-B14F-4D97-AF65-F5344CB8AC3E}">
        <p14:creationId xmlns="" xmlns:p14="http://schemas.microsoft.com/office/powerpoint/2010/main" val="1735722345"/>
      </p:ext>
    </p:extLst>
  </p:cSld>
  <p:clrMapOvr>
    <a:masterClrMapping/>
  </p:clrMapOvr>
  <p:transition spd="med" advClick="0" advTm="3000">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Contact us</a:t>
            </a:r>
            <a:endParaRPr lang="en-US" dirty="0"/>
          </a:p>
        </p:txBody>
      </p:sp>
      <p:pic>
        <p:nvPicPr>
          <p:cNvPr id="4" name="Content Placeholder 3" descr="contact_us_image.jpg"/>
          <p:cNvPicPr>
            <a:picLocks noGrp="1" noChangeAspect="1"/>
          </p:cNvPicPr>
          <p:nvPr>
            <p:ph idx="1"/>
          </p:nvPr>
        </p:nvPicPr>
        <p:blipFill>
          <a:blip r:embed="rId2" cstate="print"/>
          <a:stretch>
            <a:fillRect/>
          </a:stretch>
        </p:blipFill>
        <p:spPr>
          <a:xfrm>
            <a:off x="2055812" y="1784350"/>
            <a:ext cx="8610600" cy="2711450"/>
          </a:xfrm>
        </p:spPr>
      </p:pic>
      <p:sp>
        <p:nvSpPr>
          <p:cNvPr id="5" name="TextBox 4"/>
          <p:cNvSpPr txBox="1"/>
          <p:nvPr/>
        </p:nvSpPr>
        <p:spPr>
          <a:xfrm>
            <a:off x="2284412" y="4876800"/>
            <a:ext cx="3581400" cy="1200329"/>
          </a:xfrm>
          <a:prstGeom prst="rect">
            <a:avLst/>
          </a:prstGeom>
          <a:noFill/>
        </p:spPr>
        <p:txBody>
          <a:bodyPr wrap="square" rtlCol="0">
            <a:spAutoFit/>
          </a:bodyPr>
          <a:lstStyle/>
          <a:p>
            <a:r>
              <a:rPr lang="en-US" b="1" dirty="0" smtClean="0">
                <a:hlinkClick r:id="rId3"/>
              </a:rPr>
              <a:t>Onlive Server Technology LLP</a:t>
            </a:r>
            <a:endParaRPr lang="en-US" b="1" dirty="0" smtClean="0"/>
          </a:p>
          <a:p>
            <a:r>
              <a:rPr lang="en-US" dirty="0" smtClean="0"/>
              <a:t>Contact no : +18556775554</a:t>
            </a:r>
          </a:p>
          <a:p>
            <a:r>
              <a:rPr lang="en-US" dirty="0" smtClean="0"/>
              <a:t>Skype Id : ONLIVEINFOTECH</a:t>
            </a:r>
          </a:p>
          <a:p>
            <a:r>
              <a:rPr lang="en-US" dirty="0" smtClean="0"/>
              <a:t>E-mail id : info@onliveserver.com</a:t>
            </a:r>
            <a:endParaRPr lang="en-US" dirty="0"/>
          </a:p>
        </p:txBody>
      </p:sp>
      <p:pic>
        <p:nvPicPr>
          <p:cNvPr id="6" name="Picture 5" descr="applicationlogo.png"/>
          <p:cNvPicPr>
            <a:picLocks noChangeAspect="1"/>
          </p:cNvPicPr>
          <p:nvPr/>
        </p:nvPicPr>
        <p:blipFill>
          <a:blip r:embed="rId4"/>
          <a:stretch>
            <a:fillRect/>
          </a:stretch>
        </p:blipFill>
        <p:spPr>
          <a:xfrm>
            <a:off x="7923212" y="5410200"/>
            <a:ext cx="3207156" cy="502326"/>
          </a:xfrm>
          <a:prstGeom prst="rect">
            <a:avLst/>
          </a:prstGeom>
        </p:spPr>
      </p:pic>
    </p:spTree>
  </p:cSld>
  <p:clrMapOvr>
    <a:masterClrMapping/>
  </p:clrMapOvr>
  <p:transition spd="med" advClick="0" advTm="3000">
    <p:checker dir="vert"/>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1564227</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Take your audience through a digital tunnel where they'll  burst through to the other side and see the information you want to present. Show them lists, charts, tables, SmartArt,  and pictures using a variety of layouts in widescreen (16X9) format. This design works well for subjects on science and technology, computers, communication, and more.   
</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2012-05-11T02:04:00+00:00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TP102895246</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835483</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REDMOND\v-vaddu</DisplayName>
        <AccountId>2567</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2CCB507-0646-4A50-A4F7-7F385079D5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0E41224-0370-4595-877C-23316CD80004}">
  <ds:schemaRefs>
    <ds:schemaRef ds:uri="http://purl.org/dc/terms/"/>
    <ds:schemaRef ds:uri="http://schemas.microsoft.com/office/2006/documentManagement/types"/>
    <ds:schemaRef ds:uri="4873beb7-5857-4685-be1f-d57550cc96cc"/>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4228E6B-D70C-44BB-A81F-A245495F61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Template>
  <TotalTime>67</TotalTime>
  <Words>256</Words>
  <PresentationFormat>Custom</PresentationFormat>
  <Paragraphs>26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Metro</vt:lpstr>
      <vt:lpstr>California VPS</vt:lpstr>
      <vt:lpstr>Why California VPS Hosting?</vt:lpstr>
      <vt:lpstr>Features of our California VPS</vt:lpstr>
      <vt:lpstr>Safety and Security</vt:lpstr>
      <vt:lpstr>We have Choice of Operating System</vt:lpstr>
      <vt:lpstr>Get more network uptime with California VPS</vt:lpstr>
      <vt:lpstr>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California VPS</dc:title>
  <dc:creator>Rajput</dc:creator>
  <cp:lastModifiedBy>Rajput</cp:lastModifiedBy>
  <cp:revision>24</cp:revision>
  <dcterms:created xsi:type="dcterms:W3CDTF">2017-04-18T11:50:08Z</dcterms:created>
  <dcterms:modified xsi:type="dcterms:W3CDTF">2017-04-19T04:42:09Z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