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9"/>
  </p:notesMasterIdLst>
  <p:sldIdLst>
    <p:sldId id="322" r:id="rId2"/>
    <p:sldId id="323" r:id="rId3"/>
    <p:sldId id="324" r:id="rId4"/>
    <p:sldId id="326" r:id="rId5"/>
    <p:sldId id="327" r:id="rId6"/>
    <p:sldId id="328" r:id="rId7"/>
    <p:sldId id="329" r:id="rId8"/>
    <p:sldId id="359" r:id="rId9"/>
    <p:sldId id="330" r:id="rId10"/>
    <p:sldId id="331" r:id="rId11"/>
    <p:sldId id="398" r:id="rId12"/>
    <p:sldId id="334" r:id="rId13"/>
    <p:sldId id="335" r:id="rId14"/>
    <p:sldId id="336" r:id="rId15"/>
    <p:sldId id="337" r:id="rId16"/>
    <p:sldId id="338" r:id="rId17"/>
    <p:sldId id="339" r:id="rId18"/>
    <p:sldId id="340" r:id="rId19"/>
    <p:sldId id="341" r:id="rId20"/>
    <p:sldId id="366" r:id="rId21"/>
    <p:sldId id="345" r:id="rId22"/>
    <p:sldId id="346" r:id="rId23"/>
    <p:sldId id="351" r:id="rId24"/>
    <p:sldId id="347" r:id="rId25"/>
    <p:sldId id="355" r:id="rId26"/>
    <p:sldId id="367" r:id="rId27"/>
    <p:sldId id="360" r:id="rId28"/>
    <p:sldId id="361" r:id="rId29"/>
    <p:sldId id="363" r:id="rId30"/>
    <p:sldId id="399" r:id="rId31"/>
    <p:sldId id="369" r:id="rId32"/>
    <p:sldId id="370" r:id="rId33"/>
    <p:sldId id="371" r:id="rId34"/>
    <p:sldId id="373" r:id="rId35"/>
    <p:sldId id="375" r:id="rId36"/>
    <p:sldId id="376" r:id="rId37"/>
    <p:sldId id="377" r:id="rId38"/>
    <p:sldId id="378" r:id="rId39"/>
    <p:sldId id="393" r:id="rId40"/>
    <p:sldId id="379" r:id="rId41"/>
    <p:sldId id="395" r:id="rId42"/>
    <p:sldId id="383" r:id="rId43"/>
    <p:sldId id="384" r:id="rId44"/>
    <p:sldId id="385" r:id="rId45"/>
    <p:sldId id="396" r:id="rId46"/>
    <p:sldId id="397" r:id="rId47"/>
    <p:sldId id="304" r:id="rId4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8EEFE"/>
    <a:srgbClr val="000066"/>
    <a:srgbClr val="96EAFE"/>
    <a:srgbClr val="7C5989"/>
    <a:srgbClr val="4D6B89"/>
    <a:srgbClr val="384E64"/>
    <a:srgbClr val="274E75"/>
    <a:srgbClr val="5F5F5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76" autoAdjust="0"/>
    <p:restoredTop sz="93617" autoAdjust="0"/>
  </p:normalViewPr>
  <p:slideViewPr>
    <p:cSldViewPr>
      <p:cViewPr varScale="1">
        <p:scale>
          <a:sx n="69" d="100"/>
          <a:sy n="69" d="100"/>
        </p:scale>
        <p:origin x="-142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324E7FA-9DEE-4395-964C-05D2CB8D03E6}" type="datetimeFigureOut">
              <a:rPr lang="en-US" smtClean="0"/>
              <a:pPr/>
              <a:t>10/24/2012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2ABE347-A5A0-49AF-A0B0-82566115178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01209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2819400"/>
            <a:ext cx="9144000" cy="609600"/>
          </a:xfrm>
        </p:spPr>
        <p:txBody>
          <a:bodyPr/>
          <a:lstStyle>
            <a:lvl1pPr>
              <a:defRPr sz="44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0" y="3352800"/>
            <a:ext cx="9144000" cy="304800"/>
          </a:xfrm>
        </p:spPr>
        <p:txBody>
          <a:bodyPr/>
          <a:lstStyle>
            <a:lvl1pPr marL="0" indent="0" algn="ctr">
              <a:defRPr/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86E45A93-F1BA-41F3-82A9-B10AAD4E723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 thruBlk="1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A6E8F5D-6EE9-4664-8BD6-05F93F25226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 thruBlk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0"/>
            <a:ext cx="2286000" cy="6477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0" y="0"/>
            <a:ext cx="6705600" cy="6477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60A2F1-CE5F-41E9-BEFC-93167B71047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 thruBlk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1921386-A7D3-4626-96BC-D420E75F97B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 thruBlk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DD5A469-3D25-45C1-B791-7D9948F367D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 thruBlk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762000"/>
            <a:ext cx="3810000" cy="5715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4000" y="762000"/>
            <a:ext cx="3810000" cy="5715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33451E6-B77E-401F-8CAE-E9CE128E53E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 thruBlk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3C7C91E-982D-4A05-9C93-0EEEBE5C610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 thruBlk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52C606C-2C30-484D-A5C0-74CB8DDE898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 thruBlk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5D71A14-864A-4D16-9F7C-CA9BDD66E74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 thruBlk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9D54D8B-F9A0-4010-8EBB-F82B6041F11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 thruBlk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EB3FFF8-E5A5-47CC-A77F-9323B185899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 thruBlk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371600" y="762000"/>
            <a:ext cx="777240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91440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0" y="6629400"/>
            <a:ext cx="1905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 b="1"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629400"/>
            <a:ext cx="28956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 b="1"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39000" y="6629400"/>
            <a:ext cx="1905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="1">
                <a:latin typeface="+mn-lt"/>
              </a:defRPr>
            </a:lvl1pPr>
          </a:lstStyle>
          <a:p>
            <a:fld id="{BD0163E6-360F-4888-AF43-CDF76E9F6B1A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fade thruBlk="1"/>
  </p:transition>
  <p:txStyles>
    <p:titleStyle>
      <a:lvl1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74E75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74E75"/>
          </a:solidFill>
          <a:latin typeface="Impact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74E75"/>
          </a:solidFill>
          <a:latin typeface="Impact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74E75"/>
          </a:solidFill>
          <a:latin typeface="Impact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74E75"/>
          </a:solidFill>
          <a:latin typeface="Impact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74E75"/>
          </a:solidFill>
          <a:latin typeface="Impact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74E75"/>
          </a:solidFill>
          <a:latin typeface="Impact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74E75"/>
          </a:solidFill>
          <a:latin typeface="Impact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74E75"/>
          </a:solidFill>
          <a:latin typeface="Impact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defRPr sz="24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defRPr sz="2000" b="1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defRPr b="1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defRPr sz="1600" b="1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defRPr sz="1600" b="1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defRPr sz="1600" b="1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defRPr sz="1600" b="1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defRPr sz="1600" b="1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defRPr sz="1600" b="1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4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4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4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4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755650" y="381000"/>
            <a:ext cx="7772400" cy="1703388"/>
          </a:xfrm>
        </p:spPr>
        <p:txBody>
          <a:bodyPr anchor="b" anchorCtr="1"/>
          <a:lstStyle/>
          <a:p>
            <a:r>
              <a:rPr lang="en-US" sz="5400" b="1" smtClean="0">
                <a:solidFill>
                  <a:srgbClr val="FF0000"/>
                </a:solidFill>
              </a:rPr>
              <a:t>Neuroanatomy</a:t>
            </a:r>
            <a:r>
              <a:rPr lang="en-US" sz="4800" b="1" smtClean="0">
                <a:solidFill>
                  <a:srgbClr val="FF0000"/>
                </a:solidFill>
              </a:rPr>
              <a:t/>
            </a:r>
            <a:br>
              <a:rPr lang="en-US" sz="4800" b="1" smtClean="0">
                <a:solidFill>
                  <a:srgbClr val="FF0000"/>
                </a:solidFill>
              </a:rPr>
            </a:br>
            <a:r>
              <a:rPr lang="en-US" sz="4000" b="1" smtClean="0">
                <a:solidFill>
                  <a:srgbClr val="FF0000"/>
                </a:solidFill>
              </a:rPr>
              <a:t>Spinal cord</a:t>
            </a:r>
            <a:endParaRPr lang="en-US" sz="3600" b="1" smtClean="0">
              <a:solidFill>
                <a:srgbClr val="FF0000"/>
              </a:solidFill>
            </a:endParaRP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4294967295"/>
          </p:nvPr>
        </p:nvSpPr>
        <p:spPr>
          <a:xfrm>
            <a:off x="1524000" y="4111625"/>
            <a:ext cx="6400800" cy="1751013"/>
          </a:xfrm>
        </p:spPr>
        <p:txBody>
          <a:bodyPr/>
          <a:lstStyle/>
          <a:p>
            <a:pPr marL="0" indent="0" algn="ctr">
              <a:lnSpc>
                <a:spcPct val="90000"/>
              </a:lnSpc>
              <a:buFontTx/>
              <a:buNone/>
            </a:pPr>
            <a:endParaRPr lang="en-US" sz="3600" b="1" smtClean="0">
              <a:solidFill>
                <a:srgbClr val="0000FF"/>
              </a:solidFill>
            </a:endParaRPr>
          </a:p>
          <a:p>
            <a:pPr marL="0" indent="0" algn="ctr">
              <a:lnSpc>
                <a:spcPct val="90000"/>
              </a:lnSpc>
              <a:buFontTx/>
              <a:buNone/>
            </a:pPr>
            <a:r>
              <a:rPr lang="en-US" sz="3600" b="1" smtClean="0">
                <a:solidFill>
                  <a:srgbClr val="0000FF"/>
                </a:solidFill>
              </a:rPr>
              <a:t>Long</a:t>
            </a:r>
            <a:r>
              <a:rPr lang="en-US" sz="3600" smtClean="0"/>
              <a:t> </a:t>
            </a:r>
            <a:r>
              <a:rPr lang="en-US" sz="3600" b="1" smtClean="0">
                <a:solidFill>
                  <a:srgbClr val="0000FF"/>
                </a:solidFill>
              </a:rPr>
              <a:t>ascending tracts</a:t>
            </a:r>
            <a:endParaRPr lang="en-US" b="1" smtClean="0">
              <a:solidFill>
                <a:srgbClr val="0000FF"/>
              </a:solidFill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685800" y="2130425"/>
            <a:ext cx="7772400" cy="1470025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>
            <a:norm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cs typeface="Arial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cs typeface="Arial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cs typeface="Arial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cs typeface="Arial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cs typeface="Arial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cs typeface="Arial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cs typeface="Arial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fontAlgn="auto" hangingPunct="1">
              <a:spcAft>
                <a:spcPts val="0"/>
              </a:spcAft>
              <a:defRPr/>
            </a:pPr>
            <a:r>
              <a:rPr lang="en-US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Ascending (Sensory) Pathways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8547931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Tracts [4 Tracts carry unconscious sensory impulses]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77888"/>
            <a:ext cx="9144000" cy="5102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59820800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667000" y="71735"/>
            <a:ext cx="3708066" cy="461665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b="1" dirty="0" smtClean="0"/>
              <a:t>Ascending tracts (Sensory)</a:t>
            </a:r>
            <a:endParaRPr lang="en-US" b="1" dirty="0"/>
          </a:p>
        </p:txBody>
      </p:sp>
      <p:sp>
        <p:nvSpPr>
          <p:cNvPr id="4" name="TextBox 3"/>
          <p:cNvSpPr txBox="1"/>
          <p:nvPr/>
        </p:nvSpPr>
        <p:spPr>
          <a:xfrm>
            <a:off x="0" y="609601"/>
            <a:ext cx="3048000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A. </a:t>
            </a:r>
            <a:r>
              <a:rPr lang="en-US" b="1" dirty="0" err="1" smtClean="0">
                <a:solidFill>
                  <a:srgbClr val="FF0000"/>
                </a:solidFill>
              </a:rPr>
              <a:t>Lemniscal</a:t>
            </a:r>
            <a:r>
              <a:rPr lang="en-US" b="1" dirty="0" smtClean="0">
                <a:solidFill>
                  <a:srgbClr val="FF0000"/>
                </a:solidFill>
              </a:rPr>
              <a:t> system :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140774" y="605135"/>
            <a:ext cx="432682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Lie in the dorsal column.</a:t>
            </a:r>
          </a:p>
          <a:p>
            <a:r>
              <a:rPr lang="en-US" dirty="0" smtClean="0"/>
              <a:t>Carries conscious proprioception.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762000" y="1466671"/>
            <a:ext cx="593143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1- </a:t>
            </a:r>
            <a:r>
              <a:rPr lang="en-US" b="1" dirty="0" err="1" smtClean="0"/>
              <a:t>Gracil</a:t>
            </a:r>
            <a:r>
              <a:rPr lang="en-US" b="1" dirty="0" smtClean="0"/>
              <a:t> tract</a:t>
            </a:r>
            <a:r>
              <a:rPr lang="en-US" dirty="0" smtClean="0"/>
              <a:t>   (Lower body proprioception.)</a:t>
            </a:r>
          </a:p>
          <a:p>
            <a:r>
              <a:rPr lang="en-US" dirty="0" smtClean="0"/>
              <a:t>2- </a:t>
            </a:r>
            <a:r>
              <a:rPr lang="en-US" b="1" dirty="0" err="1" smtClean="0"/>
              <a:t>Cuneat</a:t>
            </a:r>
            <a:r>
              <a:rPr lang="en-US" b="1" dirty="0" smtClean="0"/>
              <a:t> tract</a:t>
            </a:r>
            <a:r>
              <a:rPr lang="en-US" dirty="0" smtClean="0"/>
              <a:t>  (upper </a:t>
            </a:r>
            <a:r>
              <a:rPr lang="en-US" dirty="0"/>
              <a:t>body proprioception.)</a:t>
            </a:r>
          </a:p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0" y="2457271"/>
            <a:ext cx="8923468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B. Unconscious proprioceptive tracts </a:t>
            </a:r>
            <a:r>
              <a:rPr lang="en-US" dirty="0" smtClean="0"/>
              <a:t>(to cerebellum) Lateral column</a:t>
            </a:r>
          </a:p>
          <a:p>
            <a:r>
              <a:rPr lang="en-US" dirty="0" smtClean="0"/>
              <a:t>          </a:t>
            </a:r>
          </a:p>
          <a:p>
            <a:r>
              <a:rPr lang="en-US" dirty="0"/>
              <a:t> </a:t>
            </a:r>
            <a:r>
              <a:rPr lang="en-US" dirty="0" smtClean="0"/>
              <a:t>        1</a:t>
            </a:r>
            <a:r>
              <a:rPr lang="en-US" b="1" dirty="0" smtClean="0"/>
              <a:t>-Two </a:t>
            </a:r>
            <a:r>
              <a:rPr lang="en-US" b="1" dirty="0" err="1" smtClean="0"/>
              <a:t>spino</a:t>
            </a:r>
            <a:r>
              <a:rPr lang="en-US" b="1" dirty="0" smtClean="0"/>
              <a:t>-cerebellar tracts </a:t>
            </a:r>
            <a:r>
              <a:rPr lang="en-US" dirty="0" smtClean="0"/>
              <a:t>(Ant.&amp; Post.)</a:t>
            </a:r>
          </a:p>
          <a:p>
            <a:r>
              <a:rPr lang="en-US" dirty="0"/>
              <a:t> </a:t>
            </a:r>
            <a:r>
              <a:rPr lang="en-US" dirty="0" smtClean="0"/>
              <a:t>        2</a:t>
            </a:r>
            <a:r>
              <a:rPr lang="en-US" b="1" dirty="0" smtClean="0"/>
              <a:t>-Spino-olivary tract.</a:t>
            </a:r>
            <a:endParaRPr lang="en-US" b="1" dirty="0"/>
          </a:p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0" y="4362271"/>
            <a:ext cx="9156224" cy="30469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C. Anterolateral system</a:t>
            </a:r>
            <a:r>
              <a:rPr lang="en-US" dirty="0" smtClean="0"/>
              <a:t>: Ant. And lat. Columns – carries </a:t>
            </a:r>
            <a:r>
              <a:rPr lang="en-US" dirty="0" err="1" smtClean="0"/>
              <a:t>exteroception</a:t>
            </a:r>
            <a:r>
              <a:rPr lang="en-US" dirty="0" smtClean="0"/>
              <a:t>.</a:t>
            </a:r>
          </a:p>
          <a:p>
            <a:r>
              <a:rPr lang="en-US" dirty="0" smtClean="0"/>
              <a:t>         </a:t>
            </a:r>
          </a:p>
          <a:p>
            <a:r>
              <a:rPr lang="en-US" dirty="0"/>
              <a:t> </a:t>
            </a:r>
            <a:r>
              <a:rPr lang="en-US" dirty="0" smtClean="0"/>
              <a:t>        </a:t>
            </a:r>
            <a:r>
              <a:rPr lang="en-US" b="1" dirty="0" smtClean="0"/>
              <a:t>1- Lateral </a:t>
            </a:r>
            <a:r>
              <a:rPr lang="en-US" b="1" dirty="0" err="1" smtClean="0"/>
              <a:t>spinothalamic</a:t>
            </a:r>
            <a:r>
              <a:rPr lang="en-US" b="1" dirty="0" smtClean="0"/>
              <a:t> tract </a:t>
            </a:r>
            <a:r>
              <a:rPr lang="en-US" dirty="0" smtClean="0"/>
              <a:t>(pain &amp;temp)</a:t>
            </a:r>
            <a:endParaRPr lang="en-US" dirty="0"/>
          </a:p>
          <a:p>
            <a:r>
              <a:rPr lang="en-US" dirty="0" smtClean="0"/>
              <a:t>         </a:t>
            </a:r>
            <a:r>
              <a:rPr lang="en-US" b="1" dirty="0" smtClean="0"/>
              <a:t>2-Ant. </a:t>
            </a:r>
            <a:r>
              <a:rPr lang="en-US" b="1" dirty="0" err="1" smtClean="0"/>
              <a:t>spinothalamic</a:t>
            </a:r>
            <a:r>
              <a:rPr lang="en-US" b="1" dirty="0" smtClean="0"/>
              <a:t> </a:t>
            </a:r>
            <a:r>
              <a:rPr lang="en-US" b="1" dirty="0"/>
              <a:t>tract </a:t>
            </a:r>
            <a:r>
              <a:rPr lang="en-US" dirty="0" smtClean="0"/>
              <a:t>(crude touch)</a:t>
            </a:r>
          </a:p>
          <a:p>
            <a:r>
              <a:rPr lang="en-US" dirty="0"/>
              <a:t> </a:t>
            </a:r>
            <a:r>
              <a:rPr lang="en-US" dirty="0" smtClean="0"/>
              <a:t>        </a:t>
            </a:r>
            <a:r>
              <a:rPr lang="en-US" b="1" dirty="0" smtClean="0"/>
              <a:t>3-Spino-tectal tract.</a:t>
            </a:r>
          </a:p>
          <a:p>
            <a:r>
              <a:rPr lang="en-US" dirty="0"/>
              <a:t> </a:t>
            </a:r>
            <a:r>
              <a:rPr lang="en-US" dirty="0" smtClean="0"/>
              <a:t>        </a:t>
            </a:r>
            <a:r>
              <a:rPr lang="en-US" b="1" dirty="0" smtClean="0"/>
              <a:t>4-Spino-reticular tract.</a:t>
            </a:r>
            <a:endParaRPr lang="en-US" b="1" dirty="0"/>
          </a:p>
          <a:p>
            <a:r>
              <a:rPr lang="en-US" b="1" dirty="0"/>
              <a:t> </a:t>
            </a:r>
          </a:p>
          <a:p>
            <a:r>
              <a:rPr lang="en-US" dirty="0" smtClean="0"/>
              <a:t>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3622017"/>
      </p:ext>
    </p:extLst>
  </p:cSld>
  <p:clrMapOvr>
    <a:masterClrMapping/>
  </p:clrMapOvr>
  <p:transition>
    <p:fade thruBlk="1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WordArt 4"/>
          <p:cNvSpPr>
            <a:spLocks noChangeArrowheads="1" noChangeShapeType="1" noTextEdit="1"/>
          </p:cNvSpPr>
          <p:nvPr/>
        </p:nvSpPr>
        <p:spPr bwMode="auto">
          <a:xfrm>
            <a:off x="609600" y="2420938"/>
            <a:ext cx="8077200" cy="1584325"/>
          </a:xfrm>
          <a:prstGeom prst="rect">
            <a:avLst/>
          </a:prstGeom>
        </p:spPr>
        <p:txBody>
          <a:bodyPr wrap="none" fromWordArt="1">
            <a:prstTxWarp prst="textFadeUp">
              <a:avLst>
                <a:gd name="adj" fmla="val 9991"/>
              </a:avLst>
            </a:prstTxWarp>
          </a:bodyPr>
          <a:lstStyle/>
          <a:p>
            <a:pPr algn="ctr"/>
            <a:r>
              <a:rPr lang="en-US" sz="3600" kern="10">
                <a:ln w="12700">
                  <a:solidFill>
                    <a:srgbClr val="B2B2B2"/>
                  </a:solidFill>
                  <a:round/>
                  <a:headEnd/>
                  <a:tailEnd/>
                </a:ln>
                <a:solidFill>
                  <a:srgbClr val="663300"/>
                </a:solidFill>
                <a:effectLst>
                  <a:outerShdw dist="35921" dir="2700000" sy="50000" rotWithShape="0">
                    <a:srgbClr val="875B0D">
                      <a:alpha val="70000"/>
                    </a:srgbClr>
                  </a:outerShdw>
                </a:effectLst>
                <a:latin typeface="Arial Black"/>
              </a:rPr>
              <a:t>Dorsal Column Tracts</a:t>
            </a:r>
          </a:p>
        </p:txBody>
      </p:sp>
      <p:sp>
        <p:nvSpPr>
          <p:cNvPr id="16387" name="TextBox 1"/>
          <p:cNvSpPr txBox="1">
            <a:spLocks noChangeArrowheads="1"/>
          </p:cNvSpPr>
          <p:nvPr/>
        </p:nvSpPr>
        <p:spPr bwMode="auto">
          <a:xfrm>
            <a:off x="1828800" y="4419600"/>
            <a:ext cx="600392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n-US" sz="4000" b="1"/>
              <a:t>Gracile &amp;Cuneate tracts</a:t>
            </a:r>
          </a:p>
        </p:txBody>
      </p:sp>
    </p:spTree>
    <p:extLst>
      <p:ext uri="{BB962C8B-B14F-4D97-AF65-F5344CB8AC3E}">
        <p14:creationId xmlns:p14="http://schemas.microsoft.com/office/powerpoint/2010/main" val="1594314748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own Arrow 4"/>
          <p:cNvSpPr/>
          <p:nvPr/>
        </p:nvSpPr>
        <p:spPr>
          <a:xfrm rot="18432938">
            <a:off x="655638" y="47625"/>
            <a:ext cx="2133600" cy="28956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anchor="ctr"/>
          <a:lstStyle/>
          <a:p>
            <a:pPr algn="ctr">
              <a:defRPr/>
            </a:pPr>
            <a:r>
              <a:rPr lang="en-US" sz="2800" b="1" dirty="0" smtClean="0"/>
              <a:t>Remember that</a:t>
            </a:r>
            <a:endParaRPr lang="en-US" sz="2800" b="1" dirty="0"/>
          </a:p>
        </p:txBody>
      </p:sp>
      <p:sp>
        <p:nvSpPr>
          <p:cNvPr id="6" name="Oval 5"/>
          <p:cNvSpPr/>
          <p:nvPr/>
        </p:nvSpPr>
        <p:spPr>
          <a:xfrm>
            <a:off x="1066800" y="2590800"/>
            <a:ext cx="7772400" cy="1828800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sz="4000" b="1" dirty="0"/>
              <a:t>The three – neurons chain </a:t>
            </a: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3810000" y="2339975"/>
            <a:ext cx="5509842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n-US" dirty="0"/>
              <a:t>1</a:t>
            </a:r>
            <a:r>
              <a:rPr lang="en-US" baseline="30000" dirty="0"/>
              <a:t>st</a:t>
            </a:r>
            <a:r>
              <a:rPr lang="en-US" dirty="0"/>
              <a:t> order neuron </a:t>
            </a:r>
            <a:r>
              <a:rPr lang="en-US" dirty="0">
                <a:sym typeface="Wingdings" pitchFamily="2" charset="2"/>
              </a:rPr>
              <a:t> DRG </a:t>
            </a:r>
          </a:p>
          <a:p>
            <a:pPr eaLnBrk="1" hangingPunct="1"/>
            <a:r>
              <a:rPr lang="en-US" dirty="0">
                <a:sym typeface="Wingdings" pitchFamily="2" charset="2"/>
              </a:rPr>
              <a:t>2</a:t>
            </a:r>
            <a:r>
              <a:rPr lang="en-US" baseline="30000" dirty="0">
                <a:sym typeface="Wingdings" pitchFamily="2" charset="2"/>
              </a:rPr>
              <a:t>nd</a:t>
            </a:r>
            <a:r>
              <a:rPr lang="en-US" dirty="0">
                <a:sym typeface="Wingdings" pitchFamily="2" charset="2"/>
              </a:rPr>
              <a:t> order neuron  spinal cord</a:t>
            </a:r>
          </a:p>
          <a:p>
            <a:pPr eaLnBrk="1" hangingPunct="1"/>
            <a:r>
              <a:rPr lang="en-US" dirty="0">
                <a:sym typeface="Wingdings" pitchFamily="2" charset="2"/>
              </a:rPr>
              <a:t>                                or MO on </a:t>
            </a:r>
            <a:r>
              <a:rPr lang="en-US" sz="2000" b="1" u="sng" dirty="0">
                <a:sym typeface="Wingdings" pitchFamily="2" charset="2"/>
              </a:rPr>
              <a:t>same side</a:t>
            </a:r>
          </a:p>
          <a:p>
            <a:pPr eaLnBrk="1" hangingPunct="1"/>
            <a:r>
              <a:rPr lang="en-US" dirty="0">
                <a:sym typeface="Wingdings" pitchFamily="2" charset="2"/>
              </a:rPr>
              <a:t>3</a:t>
            </a:r>
            <a:r>
              <a:rPr lang="en-US" baseline="30000" dirty="0">
                <a:sym typeface="Wingdings" pitchFamily="2" charset="2"/>
              </a:rPr>
              <a:t>rd</a:t>
            </a:r>
            <a:r>
              <a:rPr lang="en-US" dirty="0">
                <a:sym typeface="Wingdings" pitchFamily="2" charset="2"/>
              </a:rPr>
              <a:t> order neuron  Thalamus</a:t>
            </a:r>
          </a:p>
          <a:p>
            <a:pPr eaLnBrk="1" hangingPunct="1"/>
            <a:r>
              <a:rPr lang="en-US" dirty="0">
                <a:sym typeface="Wingdings" pitchFamily="2" charset="2"/>
              </a:rPr>
              <a:t>                                on the </a:t>
            </a:r>
            <a:r>
              <a:rPr lang="en-US" b="1" u="sng" dirty="0">
                <a:sym typeface="Wingdings" pitchFamily="2" charset="2"/>
              </a:rPr>
              <a:t>opposite</a:t>
            </a:r>
          </a:p>
          <a:p>
            <a:pPr eaLnBrk="1" hangingPunct="1"/>
            <a:r>
              <a:rPr lang="en-US" b="1" dirty="0">
                <a:sym typeface="Wingdings" pitchFamily="2" charset="2"/>
              </a:rPr>
              <a:t>                                </a:t>
            </a:r>
            <a:r>
              <a:rPr lang="en-US" b="1" u="sng" dirty="0">
                <a:sym typeface="Wingdings" pitchFamily="2" charset="2"/>
              </a:rPr>
              <a:t>side.</a:t>
            </a:r>
            <a:endParaRPr lang="en-US" b="1" u="sng" dirty="0"/>
          </a:p>
        </p:txBody>
      </p:sp>
      <p:sp>
        <p:nvSpPr>
          <p:cNvPr id="8" name="Rectangle 7"/>
          <p:cNvSpPr/>
          <p:nvPr/>
        </p:nvSpPr>
        <p:spPr>
          <a:xfrm>
            <a:off x="3124200" y="152400"/>
            <a:ext cx="5562600" cy="20574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scene3d>
            <a:camera prst="perspectiveAbove"/>
            <a:lightRig rig="threePt" dir="t"/>
          </a:scene3d>
          <a:sp3d>
            <a:bevelT w="165100" prst="coolSlant"/>
          </a:sp3d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3200" dirty="0"/>
              <a:t>In Sensory Pathways, Sensations are carried from receptors to cerebral cortex by 3 neurons</a:t>
            </a:r>
          </a:p>
        </p:txBody>
      </p:sp>
      <p:sp>
        <p:nvSpPr>
          <p:cNvPr id="10" name="Freeform 9"/>
          <p:cNvSpPr/>
          <p:nvPr/>
        </p:nvSpPr>
        <p:spPr>
          <a:xfrm rot="21195861">
            <a:off x="170852" y="2535449"/>
            <a:ext cx="3650166" cy="1828800"/>
          </a:xfrm>
          <a:custGeom>
            <a:avLst/>
            <a:gdLst>
              <a:gd name="connsiteX0" fmla="*/ 1828800 w 2979234"/>
              <a:gd name="connsiteY0" fmla="*/ 176560 h 2064833"/>
              <a:gd name="connsiteX1" fmla="*/ 1572322 w 2979234"/>
              <a:gd name="connsiteY1" fmla="*/ 756424 h 2064833"/>
              <a:gd name="connsiteX2" fmla="*/ 914400 w 2979234"/>
              <a:gd name="connsiteY2" fmla="*/ 1180170 h 2064833"/>
              <a:gd name="connsiteX3" fmla="*/ 44605 w 2979234"/>
              <a:gd name="connsiteY3" fmla="*/ 1380892 h 2064833"/>
              <a:gd name="connsiteX4" fmla="*/ 1182029 w 2979234"/>
              <a:gd name="connsiteY4" fmla="*/ 2005360 h 2064833"/>
              <a:gd name="connsiteX5" fmla="*/ 2486722 w 2979234"/>
              <a:gd name="connsiteY5" fmla="*/ 1737731 h 2064833"/>
              <a:gd name="connsiteX6" fmla="*/ 2955073 w 2979234"/>
              <a:gd name="connsiteY6" fmla="*/ 745272 h 2064833"/>
              <a:gd name="connsiteX7" fmla="*/ 2341756 w 2979234"/>
              <a:gd name="connsiteY7" fmla="*/ 98502 h 2064833"/>
              <a:gd name="connsiteX8" fmla="*/ 1828800 w 2979234"/>
              <a:gd name="connsiteY8" fmla="*/ 176560 h 20648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979234" h="2064833">
                <a:moveTo>
                  <a:pt x="1828800" y="176560"/>
                </a:moveTo>
                <a:cubicBezTo>
                  <a:pt x="1700561" y="286214"/>
                  <a:pt x="1724722" y="589156"/>
                  <a:pt x="1572322" y="756424"/>
                </a:cubicBezTo>
                <a:cubicBezTo>
                  <a:pt x="1419922" y="923692"/>
                  <a:pt x="1169020" y="1076092"/>
                  <a:pt x="914400" y="1180170"/>
                </a:cubicBezTo>
                <a:cubicBezTo>
                  <a:pt x="659781" y="1284248"/>
                  <a:pt x="0" y="1243360"/>
                  <a:pt x="44605" y="1380892"/>
                </a:cubicBezTo>
                <a:cubicBezTo>
                  <a:pt x="89210" y="1518424"/>
                  <a:pt x="775010" y="1945887"/>
                  <a:pt x="1182029" y="2005360"/>
                </a:cubicBezTo>
                <a:cubicBezTo>
                  <a:pt x="1589048" y="2064833"/>
                  <a:pt x="2191215" y="1947746"/>
                  <a:pt x="2486722" y="1737731"/>
                </a:cubicBezTo>
                <a:cubicBezTo>
                  <a:pt x="2782229" y="1527716"/>
                  <a:pt x="2979234" y="1018477"/>
                  <a:pt x="2955073" y="745272"/>
                </a:cubicBezTo>
                <a:cubicBezTo>
                  <a:pt x="2930912" y="472067"/>
                  <a:pt x="2525751" y="197004"/>
                  <a:pt x="2341756" y="98502"/>
                </a:cubicBezTo>
                <a:cubicBezTo>
                  <a:pt x="2157761" y="0"/>
                  <a:pt x="1957039" y="66906"/>
                  <a:pt x="1828800" y="176560"/>
                </a:cubicBezTo>
                <a:close/>
              </a:path>
            </a:pathLst>
          </a:custGeom>
          <a:scene3d>
            <a:camera prst="perspectiveRelaxed"/>
            <a:lightRig rig="threePt" dir="t"/>
          </a:scene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/>
              <a:t>                2</a:t>
            </a:r>
            <a:r>
              <a:rPr lang="en-US" baseline="30000" dirty="0"/>
              <a:t>nd</a:t>
            </a:r>
            <a:r>
              <a:rPr lang="en-US" dirty="0"/>
              <a:t> neuron </a:t>
            </a:r>
            <a:r>
              <a:rPr lang="en-US" b="1" u="sng" dirty="0"/>
              <a:t>Crosses</a:t>
            </a:r>
            <a:r>
              <a:rPr lang="en-US" dirty="0"/>
              <a:t> to opposite side</a:t>
            </a:r>
          </a:p>
        </p:txBody>
      </p:sp>
    </p:spTree>
    <p:extLst>
      <p:ext uri="{BB962C8B-B14F-4D97-AF65-F5344CB8AC3E}">
        <p14:creationId xmlns:p14="http://schemas.microsoft.com/office/powerpoint/2010/main" val="4056368579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0.33333  E" pathEditMode="relative" ptsTypes="">
                                      <p:cBhvr>
                                        <p:cTn id="1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5" dur="80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6" dur="80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7" dur="80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6" grpId="1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b="1" dirty="0"/>
              <a:t>Fine touch &amp; </a:t>
            </a:r>
            <a:r>
              <a:rPr lang="en-US" b="1" dirty="0" err="1"/>
              <a:t>Proprioception</a:t>
            </a:r>
            <a:r>
              <a:rPr lang="en-US" b="1" dirty="0"/>
              <a:t> Pathway = Dorsal column tracts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sz="half" idx="1"/>
          </p:nvPr>
        </p:nvSpPr>
        <p:spPr>
          <a:xfrm>
            <a:off x="152400" y="1722438"/>
            <a:ext cx="4343400" cy="5135562"/>
          </a:xfrm>
        </p:spPr>
        <p:txBody>
          <a:bodyPr rtlCol="0">
            <a:normAutofit fontScale="775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9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</a:t>
            </a:r>
            <a:r>
              <a:rPr lang="en-US" sz="2900" b="1" baseline="30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</a:t>
            </a:r>
            <a:r>
              <a:rPr lang="en-US" sz="29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ORDER NEURON: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Dorsal Root Ganglion (D.R.G.):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/>
              <a:t>1- Cells: </a:t>
            </a:r>
            <a:r>
              <a:rPr lang="en-US" b="1" u="sng" dirty="0">
                <a:solidFill>
                  <a:srgbClr val="FF0000"/>
                </a:solidFill>
              </a:rPr>
              <a:t>Large</a:t>
            </a:r>
            <a:r>
              <a:rPr lang="en-US" dirty="0"/>
              <a:t> &amp; pseudo-</a:t>
            </a:r>
            <a:r>
              <a:rPr lang="en-US" dirty="0" err="1"/>
              <a:t>unipolar</a:t>
            </a:r>
            <a:endParaRPr lang="en-US" dirty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n-US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smtClean="0"/>
              <a:t>2- </a:t>
            </a:r>
            <a:r>
              <a:rPr lang="en-US" dirty="0"/>
              <a:t>Peripheral processes: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/>
              <a:t>  a. </a:t>
            </a:r>
            <a:r>
              <a:rPr lang="en-US" b="1" u="sng" dirty="0">
                <a:solidFill>
                  <a:srgbClr val="FF0000"/>
                </a:solidFill>
              </a:rPr>
              <a:t>Heavily</a:t>
            </a:r>
            <a:r>
              <a:rPr lang="en-US" dirty="0"/>
              <a:t> </a:t>
            </a:r>
            <a:r>
              <a:rPr lang="en-US" dirty="0" err="1"/>
              <a:t>myelinated</a:t>
            </a:r>
            <a:endParaRPr lang="en-US" dirty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/>
              <a:t>  b. Carry fine touch &amp; proprioception from the </a:t>
            </a:r>
            <a:r>
              <a:rPr lang="en-US" dirty="0" smtClean="0"/>
              <a:t>deep receptors </a:t>
            </a:r>
            <a:r>
              <a:rPr lang="en-US" dirty="0"/>
              <a:t>(Muscle spindle, </a:t>
            </a:r>
            <a:r>
              <a:rPr lang="en-US" dirty="0" smtClean="0"/>
              <a:t>joints&amp; tendons)</a:t>
            </a:r>
            <a:endParaRPr lang="en-US" dirty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n-US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smtClean="0"/>
              <a:t>3- </a:t>
            </a:r>
            <a:r>
              <a:rPr lang="en-US" dirty="0"/>
              <a:t>Central processes: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/>
              <a:t>  a. Enter the spinal </a:t>
            </a:r>
            <a:r>
              <a:rPr lang="en-US" dirty="0" smtClean="0"/>
              <a:t>cord.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n-US" dirty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smtClean="0"/>
              <a:t>b. Then: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dirty="0"/>
          </a:p>
        </p:txBody>
      </p:sp>
      <p:pic>
        <p:nvPicPr>
          <p:cNvPr id="18436" name="Picture 3" descr="F:\Dr George\Package TWO\File 2\Section 1\UnLabeled\scan0006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636" t="65662"/>
          <a:stretch>
            <a:fillRect/>
          </a:stretch>
        </p:blipFill>
        <p:spPr>
          <a:xfrm>
            <a:off x="4633913" y="1676400"/>
            <a:ext cx="4433887" cy="3840163"/>
          </a:xfrm>
        </p:spPr>
      </p:pic>
      <p:sp>
        <p:nvSpPr>
          <p:cNvPr id="18437" name="TextBox 5"/>
          <p:cNvSpPr txBox="1">
            <a:spLocks noChangeArrowheads="1"/>
          </p:cNvSpPr>
          <p:nvPr/>
        </p:nvSpPr>
        <p:spPr bwMode="auto">
          <a:xfrm>
            <a:off x="8001000" y="2057400"/>
            <a:ext cx="990600" cy="2246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n-US" sz="2000" b="1">
                <a:solidFill>
                  <a:srgbClr val="00B050"/>
                </a:solidFill>
                <a:latin typeface="Calibri" pitchFamily="34" charset="0"/>
              </a:rPr>
              <a:t>Heavily</a:t>
            </a:r>
          </a:p>
          <a:p>
            <a:pPr eaLnBrk="1" hangingPunct="1"/>
            <a:endParaRPr lang="en-US" sz="2000" b="1">
              <a:solidFill>
                <a:srgbClr val="00B050"/>
              </a:solidFill>
              <a:latin typeface="Calibri" pitchFamily="34" charset="0"/>
            </a:endParaRPr>
          </a:p>
          <a:p>
            <a:pPr eaLnBrk="1" hangingPunct="1"/>
            <a:endParaRPr lang="en-US" sz="2000" b="1">
              <a:solidFill>
                <a:srgbClr val="00B050"/>
              </a:solidFill>
              <a:latin typeface="Calibri" pitchFamily="34" charset="0"/>
            </a:endParaRPr>
          </a:p>
          <a:p>
            <a:pPr eaLnBrk="1" hangingPunct="1"/>
            <a:endParaRPr lang="en-US" sz="2000" b="1">
              <a:solidFill>
                <a:srgbClr val="00B050"/>
              </a:solidFill>
              <a:latin typeface="Calibri" pitchFamily="34" charset="0"/>
            </a:endParaRPr>
          </a:p>
          <a:p>
            <a:pPr eaLnBrk="1" hangingPunct="1"/>
            <a:endParaRPr lang="en-US" sz="2000" b="1">
              <a:solidFill>
                <a:srgbClr val="00B050"/>
              </a:solidFill>
              <a:latin typeface="Calibri" pitchFamily="34" charset="0"/>
            </a:endParaRPr>
          </a:p>
          <a:p>
            <a:pPr eaLnBrk="1" hangingPunct="1"/>
            <a:endParaRPr lang="en-US" sz="2000" b="1">
              <a:solidFill>
                <a:srgbClr val="00B050"/>
              </a:solidFill>
              <a:latin typeface="Calibri" pitchFamily="34" charset="0"/>
            </a:endParaRPr>
          </a:p>
          <a:p>
            <a:pPr eaLnBrk="1" hangingPunct="1"/>
            <a:r>
              <a:rPr lang="en-US" sz="2000" b="1">
                <a:solidFill>
                  <a:srgbClr val="FF0000"/>
                </a:solidFill>
                <a:latin typeface="Calibri" pitchFamily="34" charset="0"/>
              </a:rPr>
              <a:t>Heavily</a:t>
            </a:r>
          </a:p>
        </p:txBody>
      </p:sp>
      <p:sp>
        <p:nvSpPr>
          <p:cNvPr id="18438" name="TextBox 9"/>
          <p:cNvSpPr txBox="1">
            <a:spLocks noChangeArrowheads="1"/>
          </p:cNvSpPr>
          <p:nvPr/>
        </p:nvSpPr>
        <p:spPr bwMode="auto">
          <a:xfrm>
            <a:off x="7162800" y="1447800"/>
            <a:ext cx="1143000" cy="2554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n-US" sz="2000" b="1">
                <a:solidFill>
                  <a:srgbClr val="23B350"/>
                </a:solidFill>
                <a:latin typeface="Calibri" pitchFamily="34" charset="0"/>
              </a:rPr>
              <a:t>D.R.G.</a:t>
            </a:r>
          </a:p>
          <a:p>
            <a:pPr eaLnBrk="1" hangingPunct="1"/>
            <a:endParaRPr lang="en-US" sz="2000" b="1">
              <a:solidFill>
                <a:srgbClr val="23B350"/>
              </a:solidFill>
              <a:latin typeface="Calibri" pitchFamily="34" charset="0"/>
            </a:endParaRPr>
          </a:p>
          <a:p>
            <a:pPr eaLnBrk="1" hangingPunct="1"/>
            <a:endParaRPr lang="en-US" sz="2000" b="1">
              <a:solidFill>
                <a:srgbClr val="23B350"/>
              </a:solidFill>
              <a:latin typeface="Calibri" pitchFamily="34" charset="0"/>
            </a:endParaRPr>
          </a:p>
          <a:p>
            <a:pPr eaLnBrk="1" hangingPunct="1"/>
            <a:endParaRPr lang="en-US" sz="2000" b="1">
              <a:solidFill>
                <a:srgbClr val="23B350"/>
              </a:solidFill>
              <a:latin typeface="Calibri" pitchFamily="34" charset="0"/>
            </a:endParaRPr>
          </a:p>
          <a:p>
            <a:pPr eaLnBrk="1" hangingPunct="1"/>
            <a:endParaRPr lang="en-US" sz="2000" b="1">
              <a:solidFill>
                <a:srgbClr val="23B350"/>
              </a:solidFill>
              <a:latin typeface="Calibri" pitchFamily="34" charset="0"/>
            </a:endParaRPr>
          </a:p>
          <a:p>
            <a:pPr eaLnBrk="1" hangingPunct="1"/>
            <a:endParaRPr lang="en-US" sz="2000" b="1">
              <a:solidFill>
                <a:srgbClr val="23B350"/>
              </a:solidFill>
              <a:latin typeface="Calibri" pitchFamily="34" charset="0"/>
            </a:endParaRPr>
          </a:p>
          <a:p>
            <a:pPr eaLnBrk="1" hangingPunct="1"/>
            <a:endParaRPr lang="en-US" sz="2000" b="1">
              <a:solidFill>
                <a:srgbClr val="23B350"/>
              </a:solidFill>
              <a:latin typeface="Calibri" pitchFamily="34" charset="0"/>
            </a:endParaRPr>
          </a:p>
          <a:p>
            <a:pPr eaLnBrk="1" hangingPunct="1"/>
            <a:r>
              <a:rPr lang="en-US" sz="2000" b="1">
                <a:solidFill>
                  <a:srgbClr val="FF0000"/>
                </a:solidFill>
                <a:latin typeface="Calibri" pitchFamily="34" charset="0"/>
              </a:rPr>
              <a:t>D.R.G.</a:t>
            </a:r>
          </a:p>
        </p:txBody>
      </p:sp>
      <p:sp>
        <p:nvSpPr>
          <p:cNvPr id="18439" name="TextBox 10"/>
          <p:cNvSpPr txBox="1">
            <a:spLocks noChangeArrowheads="1"/>
          </p:cNvSpPr>
          <p:nvPr/>
        </p:nvSpPr>
        <p:spPr bwMode="auto">
          <a:xfrm>
            <a:off x="5562600" y="1371600"/>
            <a:ext cx="6096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n-US" sz="2000" b="1">
                <a:solidFill>
                  <a:srgbClr val="FF0000"/>
                </a:solidFill>
                <a:latin typeface="Calibri" pitchFamily="34" charset="0"/>
              </a:rPr>
              <a:t>G </a:t>
            </a:r>
            <a:r>
              <a:rPr lang="en-US" sz="2000" b="1">
                <a:latin typeface="Calibri" pitchFamily="34" charset="0"/>
              </a:rPr>
              <a:t> </a:t>
            </a:r>
            <a:r>
              <a:rPr lang="en-US" sz="2000" b="1">
                <a:solidFill>
                  <a:srgbClr val="23B350"/>
                </a:solidFill>
                <a:latin typeface="Calibri" pitchFamily="34" charset="0"/>
              </a:rPr>
              <a:t>C</a:t>
            </a:r>
          </a:p>
        </p:txBody>
      </p:sp>
      <p:sp>
        <p:nvSpPr>
          <p:cNvPr id="18440" name="Text Box 9"/>
          <p:cNvSpPr txBox="1">
            <a:spLocks noChangeArrowheads="1"/>
          </p:cNvSpPr>
          <p:nvPr/>
        </p:nvSpPr>
        <p:spPr bwMode="auto">
          <a:xfrm>
            <a:off x="6934200" y="1828800"/>
            <a:ext cx="838200" cy="29238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1600" b="1" dirty="0">
                <a:solidFill>
                  <a:srgbClr val="23B350"/>
                </a:solidFill>
              </a:rPr>
              <a:t>Large</a:t>
            </a:r>
          </a:p>
          <a:p>
            <a:pPr eaLnBrk="1" hangingPunct="1">
              <a:spcBef>
                <a:spcPct val="50000"/>
              </a:spcBef>
            </a:pPr>
            <a:endParaRPr lang="en-US" b="1" dirty="0"/>
          </a:p>
          <a:p>
            <a:pPr eaLnBrk="1" hangingPunct="1">
              <a:spcBef>
                <a:spcPct val="50000"/>
              </a:spcBef>
            </a:pPr>
            <a:endParaRPr lang="en-US" b="1" dirty="0"/>
          </a:p>
          <a:p>
            <a:pPr eaLnBrk="1" hangingPunct="1">
              <a:spcBef>
                <a:spcPct val="50000"/>
              </a:spcBef>
            </a:pPr>
            <a:endParaRPr lang="en-US" b="1" dirty="0"/>
          </a:p>
          <a:p>
            <a:pPr eaLnBrk="1" hangingPunct="1">
              <a:spcBef>
                <a:spcPct val="50000"/>
              </a:spcBef>
            </a:pPr>
            <a:endParaRPr lang="en-US" b="1" dirty="0"/>
          </a:p>
          <a:p>
            <a:pPr eaLnBrk="1" hangingPunct="1">
              <a:spcBef>
                <a:spcPct val="50000"/>
              </a:spcBef>
            </a:pPr>
            <a:r>
              <a:rPr lang="en-US" sz="1600" b="1" dirty="0">
                <a:solidFill>
                  <a:srgbClr val="FF0066"/>
                </a:solidFill>
              </a:rPr>
              <a:t>Large</a:t>
            </a:r>
          </a:p>
        </p:txBody>
      </p:sp>
    </p:spTree>
    <p:extLst>
      <p:ext uri="{BB962C8B-B14F-4D97-AF65-F5344CB8AC3E}">
        <p14:creationId xmlns:p14="http://schemas.microsoft.com/office/powerpoint/2010/main" val="1958136651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b="1" dirty="0"/>
              <a:t>Fine touch &amp; </a:t>
            </a:r>
            <a:r>
              <a:rPr lang="en-US" b="1" dirty="0" err="1"/>
              <a:t>Proprioception</a:t>
            </a:r>
            <a:r>
              <a:rPr lang="en-US" b="1" dirty="0"/>
              <a:t> Pathway = Dorsal column tracts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2400" y="1371600"/>
            <a:ext cx="3352800" cy="5334000"/>
          </a:xfrm>
        </p:spPr>
        <p:txBody>
          <a:bodyPr>
            <a:normAutofit/>
          </a:bodyPr>
          <a:lstStyle/>
          <a:p>
            <a:pPr eaLnBrk="1" hangingPunct="1">
              <a:lnSpc>
                <a:spcPct val="80000"/>
              </a:lnSpc>
              <a:defRPr/>
            </a:pPr>
            <a:r>
              <a:rPr lang="en-US" sz="2200" b="1" u="sng" dirty="0">
                <a:solidFill>
                  <a:srgbClr val="FF00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Fibers from the lower ½ of the </a:t>
            </a:r>
            <a:r>
              <a:rPr lang="en-US" sz="2200" b="1" u="sng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trunk &amp; </a:t>
            </a:r>
            <a:r>
              <a:rPr lang="en-US" sz="2200" b="1" u="sng" dirty="0">
                <a:solidFill>
                  <a:srgbClr val="FF00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LL </a:t>
            </a:r>
            <a:r>
              <a:rPr lang="en-US" sz="2200" b="1" u="sng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divide </a:t>
            </a:r>
            <a:r>
              <a:rPr lang="en-US" sz="2200" b="1" u="sng" dirty="0">
                <a:solidFill>
                  <a:srgbClr val="FF00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into: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  <a:defRPr/>
            </a:pPr>
            <a:r>
              <a:rPr lang="en-US" sz="2200" dirty="0"/>
              <a:t>i- Long ascending branches passing </a:t>
            </a:r>
            <a:r>
              <a:rPr lang="en-US" sz="2200" b="1" dirty="0">
                <a:solidFill>
                  <a:srgbClr val="FF0066"/>
                </a:solidFill>
              </a:rPr>
              <a:t>med. </a:t>
            </a:r>
            <a:r>
              <a:rPr lang="en-US" sz="2200" dirty="0" smtClean="0"/>
              <a:t>in </a:t>
            </a:r>
            <a:r>
              <a:rPr lang="en-US" sz="2200" dirty="0"/>
              <a:t>the dorsal column forming the </a:t>
            </a:r>
            <a:r>
              <a:rPr lang="en-US" sz="2200" b="1" u="sng" dirty="0" err="1">
                <a:solidFill>
                  <a:srgbClr val="FF0066"/>
                </a:solidFill>
              </a:rPr>
              <a:t>G</a:t>
            </a:r>
            <a:r>
              <a:rPr lang="en-US" sz="2200" b="1" dirty="0" err="1">
                <a:solidFill>
                  <a:srgbClr val="FF0066"/>
                </a:solidFill>
              </a:rPr>
              <a:t>racile</a:t>
            </a:r>
            <a:r>
              <a:rPr lang="en-US" sz="2200" b="1" dirty="0">
                <a:solidFill>
                  <a:srgbClr val="FF0066"/>
                </a:solidFill>
              </a:rPr>
              <a:t> tract</a:t>
            </a:r>
            <a:r>
              <a:rPr lang="en-US" sz="2200" b="1" dirty="0">
                <a:solidFill>
                  <a:srgbClr val="FF0000"/>
                </a:solidFill>
              </a:rPr>
              <a:t>, </a:t>
            </a:r>
            <a:r>
              <a:rPr lang="en-US" sz="2200" dirty="0"/>
              <a:t>terminating in </a:t>
            </a:r>
            <a:r>
              <a:rPr lang="en-US" sz="2200" b="1" u="sng" dirty="0" err="1">
                <a:solidFill>
                  <a:srgbClr val="FF0066"/>
                </a:solidFill>
              </a:rPr>
              <a:t>G</a:t>
            </a:r>
            <a:r>
              <a:rPr lang="en-US" sz="2200" b="1" dirty="0" err="1">
                <a:solidFill>
                  <a:srgbClr val="FF0066"/>
                </a:solidFill>
              </a:rPr>
              <a:t>racile</a:t>
            </a:r>
            <a:r>
              <a:rPr lang="en-US" sz="2200" b="1" dirty="0">
                <a:solidFill>
                  <a:srgbClr val="FF0066"/>
                </a:solidFill>
              </a:rPr>
              <a:t> nucleus</a:t>
            </a:r>
            <a:r>
              <a:rPr lang="en-US" sz="2200" b="1" dirty="0">
                <a:solidFill>
                  <a:srgbClr val="FF0000"/>
                </a:solidFill>
              </a:rPr>
              <a:t> </a:t>
            </a:r>
            <a:r>
              <a:rPr lang="en-US" sz="2200" dirty="0"/>
              <a:t>in medulla.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  <a:defRPr/>
            </a:pPr>
            <a:r>
              <a:rPr lang="en-US" sz="2200" dirty="0"/>
              <a:t>ii- Short descending branches passing close to the post. Median septum forming the </a:t>
            </a:r>
            <a:r>
              <a:rPr lang="en-US" sz="2200" b="1" dirty="0" err="1">
                <a:solidFill>
                  <a:srgbClr val="FF0066"/>
                </a:solidFill>
              </a:rPr>
              <a:t>Septo</a:t>
            </a:r>
            <a:r>
              <a:rPr lang="en-US" sz="2200" b="1" dirty="0">
                <a:solidFill>
                  <a:srgbClr val="FF0066"/>
                </a:solidFill>
              </a:rPr>
              <a:t>-marginal tract.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  <a:defRPr/>
            </a:pPr>
            <a:endParaRPr lang="en-US" sz="2200" dirty="0"/>
          </a:p>
          <a:p>
            <a:pPr eaLnBrk="1" hangingPunct="1">
              <a:lnSpc>
                <a:spcPct val="80000"/>
              </a:lnSpc>
              <a:defRPr/>
            </a:pPr>
            <a:endParaRPr lang="en-US" sz="2200" dirty="0"/>
          </a:p>
          <a:p>
            <a:pPr eaLnBrk="1" hangingPunct="1">
              <a:lnSpc>
                <a:spcPct val="80000"/>
              </a:lnSpc>
              <a:defRPr/>
            </a:pPr>
            <a:endParaRPr lang="en-US" sz="2200" dirty="0"/>
          </a:p>
        </p:txBody>
      </p:sp>
      <p:pic>
        <p:nvPicPr>
          <p:cNvPr id="19460" name="Picture 3" descr="F:\Dr George\Package TWO\File 2\Section 1\UnLabeled\scan0006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084" t="48825"/>
          <a:stretch>
            <a:fillRect/>
          </a:stretch>
        </p:blipFill>
        <p:spPr>
          <a:xfrm>
            <a:off x="4267200" y="1524000"/>
            <a:ext cx="4876800" cy="5181600"/>
          </a:xfrm>
        </p:spPr>
      </p:pic>
      <p:cxnSp>
        <p:nvCxnSpPr>
          <p:cNvPr id="9" name="Straight Arrow Connector 8"/>
          <p:cNvCxnSpPr/>
          <p:nvPr/>
        </p:nvCxnSpPr>
        <p:spPr>
          <a:xfrm>
            <a:off x="2697163" y="5562600"/>
            <a:ext cx="3124200" cy="14605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2362200" y="3505200"/>
            <a:ext cx="3429000" cy="38100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V="1">
            <a:off x="3276600" y="2743200"/>
            <a:ext cx="2438400" cy="95250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7086600" y="4343400"/>
            <a:ext cx="1676400" cy="609600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b="1" dirty="0">
                <a:solidFill>
                  <a:srgbClr val="FF0066"/>
                </a:solidFill>
              </a:rPr>
              <a:t>S,L,</a:t>
            </a:r>
            <a:r>
              <a:rPr lang="en-US" sz="2800" b="1" dirty="0">
                <a:solidFill>
                  <a:srgbClr val="23B350"/>
                </a:solidFill>
              </a:rPr>
              <a:t>T,C</a:t>
            </a:r>
            <a:endParaRPr lang="en-US" sz="2000" b="1" dirty="0">
              <a:solidFill>
                <a:srgbClr val="23B3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4264053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b="1" dirty="0"/>
              <a:t>Fine touch &amp; </a:t>
            </a:r>
            <a:r>
              <a:rPr lang="en-US" b="1" dirty="0" err="1"/>
              <a:t>Proprioception</a:t>
            </a:r>
            <a:r>
              <a:rPr lang="en-US" b="1" dirty="0"/>
              <a:t> Pathway = Dorsal column tracts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1600200"/>
            <a:ext cx="5029200" cy="5105400"/>
          </a:xfrm>
        </p:spPr>
        <p:txBody>
          <a:bodyPr rtlCol="0">
            <a:normAutofit fontScale="775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b="1" u="sng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Fibers from the upper ½ of the </a:t>
            </a:r>
            <a:r>
              <a:rPr lang="en-US" b="1" u="sng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trunk </a:t>
            </a:r>
            <a:r>
              <a:rPr lang="en-US" b="1" u="sng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&amp; UL </a:t>
            </a:r>
            <a:r>
              <a:rPr lang="en-US" b="1" u="sng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divide </a:t>
            </a:r>
            <a:r>
              <a:rPr lang="en-US" b="1" u="sng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into: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err="1"/>
              <a:t>i</a:t>
            </a:r>
            <a:r>
              <a:rPr lang="en-US" dirty="0"/>
              <a:t>- Long ascending branches passing </a:t>
            </a:r>
            <a:r>
              <a:rPr lang="en-US" b="1" dirty="0">
                <a:solidFill>
                  <a:srgbClr val="C00000"/>
                </a:solidFill>
              </a:rPr>
              <a:t>lat.</a:t>
            </a:r>
            <a:r>
              <a:rPr lang="ar-EG" b="1" dirty="0">
                <a:solidFill>
                  <a:srgbClr val="C00000"/>
                </a:solidFill>
              </a:rPr>
              <a:t> </a:t>
            </a:r>
            <a:r>
              <a:rPr lang="en-US" dirty="0"/>
              <a:t>in the dorsal column, forming the </a:t>
            </a:r>
            <a:r>
              <a:rPr lang="en-US" b="1" u="sng" dirty="0" err="1">
                <a:solidFill>
                  <a:srgbClr val="00B050"/>
                </a:solidFill>
              </a:rPr>
              <a:t>C</a:t>
            </a:r>
            <a:r>
              <a:rPr lang="en-US" b="1" dirty="0" err="1">
                <a:solidFill>
                  <a:srgbClr val="00B050"/>
                </a:solidFill>
              </a:rPr>
              <a:t>uneate</a:t>
            </a:r>
            <a:r>
              <a:rPr lang="en-US" b="1" dirty="0">
                <a:solidFill>
                  <a:srgbClr val="00B050"/>
                </a:solidFill>
              </a:rPr>
              <a:t> tract</a:t>
            </a:r>
            <a:r>
              <a:rPr lang="en-US" dirty="0"/>
              <a:t>, terminating in </a:t>
            </a:r>
            <a:r>
              <a:rPr lang="en-US" b="1" u="sng" dirty="0" err="1">
                <a:solidFill>
                  <a:srgbClr val="00B050"/>
                </a:solidFill>
              </a:rPr>
              <a:t>C</a:t>
            </a:r>
            <a:r>
              <a:rPr lang="en-US" b="1" dirty="0" err="1">
                <a:solidFill>
                  <a:srgbClr val="00B050"/>
                </a:solidFill>
              </a:rPr>
              <a:t>uneate</a:t>
            </a:r>
            <a:r>
              <a:rPr lang="en-US" b="1" dirty="0">
                <a:solidFill>
                  <a:srgbClr val="00B050"/>
                </a:solidFill>
              </a:rPr>
              <a:t> nucleus </a:t>
            </a:r>
            <a:r>
              <a:rPr lang="en-US" dirty="0"/>
              <a:t>in medulla.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/>
              <a:t>ii- Short descending branches passing in the middle of the dorsal column separating the </a:t>
            </a:r>
            <a:r>
              <a:rPr lang="en-US" dirty="0" err="1"/>
              <a:t>gracile</a:t>
            </a:r>
            <a:r>
              <a:rPr lang="en-US" dirty="0"/>
              <a:t> from the </a:t>
            </a:r>
            <a:r>
              <a:rPr lang="en-US" dirty="0" err="1"/>
              <a:t>cuneate</a:t>
            </a:r>
            <a:r>
              <a:rPr lang="en-US" dirty="0"/>
              <a:t> tracts, forming the </a:t>
            </a:r>
            <a:r>
              <a:rPr lang="en-US" b="1" u="sng" dirty="0">
                <a:solidFill>
                  <a:srgbClr val="00B050"/>
                </a:solidFill>
              </a:rPr>
              <a:t>C</a:t>
            </a:r>
            <a:r>
              <a:rPr lang="en-US" b="1" dirty="0">
                <a:solidFill>
                  <a:srgbClr val="00B050"/>
                </a:solidFill>
              </a:rPr>
              <a:t>omma-shaped tract.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b="1" dirty="0" smtClean="0">
                <a:solidFill>
                  <a:srgbClr val="00B0F0"/>
                </a:solidFill>
              </a:rPr>
              <a:t>.</a:t>
            </a:r>
            <a:r>
              <a:rPr lang="en-US" dirty="0" smtClean="0"/>
              <a:t> </a:t>
            </a:r>
            <a:endParaRPr lang="en-US" dirty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n-US" dirty="0"/>
          </a:p>
          <a:p>
            <a:pPr eaLnBrk="1" fontAlgn="auto" hangingPunct="1">
              <a:spcAft>
                <a:spcPts val="0"/>
              </a:spcAft>
              <a:defRPr/>
            </a:pPr>
            <a:r>
              <a:rPr lang="en-US" b="1" i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Lamination:</a:t>
            </a:r>
            <a:r>
              <a:rPr lang="en-US" dirty="0"/>
              <a:t> </a:t>
            </a:r>
            <a:r>
              <a:rPr lang="en-US" b="1" dirty="0">
                <a:solidFill>
                  <a:srgbClr val="FF0066"/>
                </a:solidFill>
              </a:rPr>
              <a:t>S.</a:t>
            </a:r>
            <a:r>
              <a:rPr lang="en-US" dirty="0"/>
              <a:t> fibers are med. &amp; </a:t>
            </a:r>
            <a:r>
              <a:rPr lang="en-US" b="1" dirty="0">
                <a:solidFill>
                  <a:srgbClr val="23B350"/>
                </a:solidFill>
              </a:rPr>
              <a:t>C.</a:t>
            </a:r>
            <a:r>
              <a:rPr lang="en-US" dirty="0"/>
              <a:t> fibers are lat.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n-US" dirty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dirty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dirty="0"/>
          </a:p>
        </p:txBody>
      </p:sp>
      <p:pic>
        <p:nvPicPr>
          <p:cNvPr id="20484" name="Picture 3" descr="F:\Dr George\Package TWO\File 2\Section 1\UnLabeled\scan0006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583" t="48933"/>
          <a:stretch>
            <a:fillRect/>
          </a:stretch>
        </p:blipFill>
        <p:spPr>
          <a:xfrm>
            <a:off x="5029200" y="1676400"/>
            <a:ext cx="3941763" cy="5181600"/>
          </a:xfrm>
        </p:spPr>
      </p:pic>
      <p:cxnSp>
        <p:nvCxnSpPr>
          <p:cNvPr id="7" name="Straight Arrow Connector 6"/>
          <p:cNvCxnSpPr/>
          <p:nvPr/>
        </p:nvCxnSpPr>
        <p:spPr>
          <a:xfrm>
            <a:off x="3886200" y="2895600"/>
            <a:ext cx="2590800" cy="68580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flipV="1">
            <a:off x="4495800" y="2895600"/>
            <a:ext cx="1981200" cy="22860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flipV="1">
            <a:off x="4800600" y="3962400"/>
            <a:ext cx="1600200" cy="68580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Oval 15"/>
          <p:cNvSpPr/>
          <p:nvPr/>
        </p:nvSpPr>
        <p:spPr>
          <a:xfrm>
            <a:off x="7086600" y="4495800"/>
            <a:ext cx="1447800" cy="457200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dirty="0">
                <a:solidFill>
                  <a:srgbClr val="FF0066"/>
                </a:solidFill>
              </a:rPr>
              <a:t>S,L,</a:t>
            </a:r>
            <a:r>
              <a:rPr lang="en-US" sz="2000" b="1" dirty="0">
                <a:solidFill>
                  <a:srgbClr val="23B350"/>
                </a:solidFill>
              </a:rPr>
              <a:t>T,C</a:t>
            </a:r>
          </a:p>
        </p:txBody>
      </p:sp>
    </p:spTree>
    <p:extLst>
      <p:ext uri="{BB962C8B-B14F-4D97-AF65-F5344CB8AC3E}">
        <p14:creationId xmlns:p14="http://schemas.microsoft.com/office/powerpoint/2010/main" val="2058973716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b="1" dirty="0"/>
              <a:t>Fine touch &amp; </a:t>
            </a:r>
            <a:r>
              <a:rPr lang="en-US" b="1" dirty="0" err="1"/>
              <a:t>Proprioception</a:t>
            </a:r>
            <a:r>
              <a:rPr lang="en-US" b="1" dirty="0"/>
              <a:t> Pathway = Dorsal column tracts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2400" y="1600200"/>
            <a:ext cx="4191000" cy="5181600"/>
          </a:xfrm>
        </p:spPr>
        <p:txBody>
          <a:bodyPr rtlCol="0">
            <a:normAutofit fontScale="625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en-US" b="1" baseline="30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ND</a:t>
            </a: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ORDER NEURON: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Gracile</a:t>
            </a: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&amp; </a:t>
            </a:r>
            <a:r>
              <a:rPr lang="en-US" b="1" dirty="0" err="1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Cuneate</a:t>
            </a: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nuclei of the medulla oblongata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/>
              <a:t>1- Cells: Cells of </a:t>
            </a:r>
            <a:r>
              <a:rPr lang="en-US" b="1" dirty="0" err="1">
                <a:solidFill>
                  <a:srgbClr val="FF0000"/>
                </a:solidFill>
              </a:rPr>
              <a:t>Gracile</a:t>
            </a:r>
            <a:r>
              <a:rPr lang="en-US" dirty="0"/>
              <a:t> &amp; </a:t>
            </a:r>
            <a:r>
              <a:rPr lang="en-US" b="1" dirty="0" err="1">
                <a:solidFill>
                  <a:srgbClr val="00B050"/>
                </a:solidFill>
              </a:rPr>
              <a:t>Cuneate</a:t>
            </a:r>
            <a:r>
              <a:rPr lang="en-US" dirty="0"/>
              <a:t> nuclei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/>
              <a:t>2- Axons: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/>
              <a:t>  a. Curve within the medulla oblongata forming the </a:t>
            </a:r>
            <a:r>
              <a:rPr lang="en-US" b="1" dirty="0"/>
              <a:t>INTERNAL </a:t>
            </a:r>
            <a:r>
              <a:rPr lang="en-US" b="1" dirty="0" err="1"/>
              <a:t>arcuate</a:t>
            </a:r>
            <a:r>
              <a:rPr lang="en-US" b="1" dirty="0"/>
              <a:t> fibers.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/>
              <a:t>  b. Cross to the opposite side forming with the </a:t>
            </a:r>
            <a:r>
              <a:rPr lang="en-US" dirty="0" err="1"/>
              <a:t>contralat</a:t>
            </a:r>
            <a:r>
              <a:rPr lang="en-US" dirty="0"/>
              <a:t>. Fibers the </a:t>
            </a:r>
            <a:r>
              <a:rPr lang="en-US" b="1" dirty="0"/>
              <a:t>Sensory </a:t>
            </a:r>
            <a:r>
              <a:rPr lang="en-US" b="1" dirty="0" err="1"/>
              <a:t>Decussation</a:t>
            </a:r>
            <a:r>
              <a:rPr lang="en-US" b="1" dirty="0"/>
              <a:t>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/>
              <a:t>  c. Ascend in the brain stem close to </a:t>
            </a:r>
            <a:r>
              <a:rPr lang="en-US" dirty="0" smtClean="0"/>
              <a:t>midline  </a:t>
            </a:r>
            <a:r>
              <a:rPr lang="en-US" dirty="0"/>
              <a:t>(together forming the </a:t>
            </a:r>
            <a:r>
              <a:rPr lang="en-US" b="1" dirty="0">
                <a:solidFill>
                  <a:srgbClr val="FF0000"/>
                </a:solidFill>
              </a:rPr>
              <a:t>Medial</a:t>
            </a:r>
            <a:r>
              <a:rPr lang="en-US" b="1" dirty="0"/>
              <a:t> </a:t>
            </a:r>
            <a:r>
              <a:rPr lang="en-US" b="1" dirty="0" err="1">
                <a:solidFill>
                  <a:srgbClr val="00B050"/>
                </a:solidFill>
              </a:rPr>
              <a:t>Lemniscus</a:t>
            </a:r>
            <a:r>
              <a:rPr lang="en-US" dirty="0"/>
              <a:t>)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/>
              <a:t>  d. </a:t>
            </a:r>
            <a:r>
              <a:rPr lang="en-US" b="1" i="1" u="sng" dirty="0"/>
              <a:t>Lamination: </a:t>
            </a:r>
            <a:r>
              <a:rPr lang="en-US" b="1" dirty="0">
                <a:solidFill>
                  <a:srgbClr val="23B350"/>
                </a:solidFill>
              </a:rPr>
              <a:t>C.</a:t>
            </a:r>
            <a:r>
              <a:rPr lang="en-US" dirty="0"/>
              <a:t> fibers are lat. &amp; </a:t>
            </a:r>
            <a:r>
              <a:rPr lang="en-US" b="1" dirty="0">
                <a:solidFill>
                  <a:srgbClr val="FF0000"/>
                </a:solidFill>
              </a:rPr>
              <a:t>S.</a:t>
            </a:r>
            <a:r>
              <a:rPr lang="en-US" dirty="0"/>
              <a:t> fibers are med.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/>
              <a:t>  e. Terminate in: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/>
              <a:t>(P.L.V.N.T.) </a:t>
            </a:r>
            <a:r>
              <a:rPr lang="en-US" b="1" u="sng" dirty="0" err="1"/>
              <a:t>P</a:t>
            </a:r>
            <a:r>
              <a:rPr lang="en-US" dirty="0" err="1"/>
              <a:t>ostero</a:t>
            </a:r>
            <a:r>
              <a:rPr lang="en-US" dirty="0"/>
              <a:t>-</a:t>
            </a:r>
            <a:r>
              <a:rPr lang="en-US" b="1" u="sng" dirty="0"/>
              <a:t>L</a:t>
            </a:r>
            <a:r>
              <a:rPr lang="en-US" dirty="0"/>
              <a:t>ateral </a:t>
            </a:r>
            <a:r>
              <a:rPr lang="en-US" b="1" u="sng" dirty="0"/>
              <a:t>V</a:t>
            </a:r>
            <a:r>
              <a:rPr lang="en-US" dirty="0"/>
              <a:t>entral </a:t>
            </a:r>
            <a:r>
              <a:rPr lang="en-US" b="1" u="sng" dirty="0"/>
              <a:t>N</a:t>
            </a:r>
            <a:r>
              <a:rPr lang="en-US" dirty="0"/>
              <a:t>ucleus of </a:t>
            </a:r>
            <a:r>
              <a:rPr lang="en-US" b="1" u="sng" dirty="0"/>
              <a:t>T</a:t>
            </a:r>
            <a:r>
              <a:rPr lang="en-US" dirty="0"/>
              <a:t>halamus.</a:t>
            </a:r>
          </a:p>
        </p:txBody>
      </p:sp>
      <p:pic>
        <p:nvPicPr>
          <p:cNvPr id="5" name="Picture 3" descr="F:\Dr George\Package TWO\File 2\Section 1\UnLabeled\scan0006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>
            <a:lum/>
          </a:blip>
          <a:srcRect t="21887" r="15887" b="32655"/>
          <a:stretch>
            <a:fillRect/>
          </a:stretch>
        </p:blipFill>
        <p:spPr>
          <a:xfrm>
            <a:off x="4191000" y="1524000"/>
            <a:ext cx="4876800" cy="4876800"/>
          </a:xfrm>
          <a:effectLst>
            <a:softEdge rad="112500"/>
          </a:effectLst>
        </p:spPr>
      </p:pic>
      <p:sp>
        <p:nvSpPr>
          <p:cNvPr id="6" name="Oval 5"/>
          <p:cNvSpPr/>
          <p:nvPr/>
        </p:nvSpPr>
        <p:spPr>
          <a:xfrm>
            <a:off x="4724400" y="3657600"/>
            <a:ext cx="1447800" cy="457200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dirty="0">
                <a:solidFill>
                  <a:srgbClr val="23B350"/>
                </a:solidFill>
              </a:rPr>
              <a:t>C, T, </a:t>
            </a:r>
            <a:r>
              <a:rPr lang="en-US" sz="2000" b="1" dirty="0">
                <a:solidFill>
                  <a:srgbClr val="FF0000"/>
                </a:solidFill>
              </a:rPr>
              <a:t>L, S</a:t>
            </a:r>
            <a:endParaRPr lang="en-US" sz="2000" b="1" dirty="0">
              <a:solidFill>
                <a:srgbClr val="23B350"/>
              </a:solidFill>
            </a:endParaRPr>
          </a:p>
        </p:txBody>
      </p:sp>
      <p:sp>
        <p:nvSpPr>
          <p:cNvPr id="21510" name="TextBox 6"/>
          <p:cNvSpPr txBox="1">
            <a:spLocks noChangeArrowheads="1"/>
          </p:cNvSpPr>
          <p:nvPr/>
        </p:nvSpPr>
        <p:spPr bwMode="auto">
          <a:xfrm>
            <a:off x="5029200" y="5867400"/>
            <a:ext cx="20574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n-US" b="1">
                <a:solidFill>
                  <a:srgbClr val="FF0000"/>
                </a:solidFill>
                <a:latin typeface="Calibri" pitchFamily="34" charset="0"/>
              </a:rPr>
              <a:t>Gracile</a:t>
            </a:r>
            <a:r>
              <a:rPr lang="en-US" b="1">
                <a:latin typeface="Calibri" pitchFamily="34" charset="0"/>
              </a:rPr>
              <a:t> &amp; </a:t>
            </a:r>
            <a:r>
              <a:rPr lang="en-US" b="1">
                <a:solidFill>
                  <a:srgbClr val="23B350"/>
                </a:solidFill>
                <a:latin typeface="Calibri" pitchFamily="34" charset="0"/>
              </a:rPr>
              <a:t>Cuneate</a:t>
            </a:r>
            <a:r>
              <a:rPr lang="en-US" b="1">
                <a:latin typeface="Calibri" pitchFamily="34" charset="0"/>
              </a:rPr>
              <a:t> nuclei</a:t>
            </a:r>
          </a:p>
        </p:txBody>
      </p:sp>
      <p:sp>
        <p:nvSpPr>
          <p:cNvPr id="21511" name="TextBox 7"/>
          <p:cNvSpPr txBox="1">
            <a:spLocks noChangeArrowheads="1"/>
          </p:cNvSpPr>
          <p:nvPr/>
        </p:nvSpPr>
        <p:spPr bwMode="auto">
          <a:xfrm>
            <a:off x="4343400" y="4191000"/>
            <a:ext cx="2057400" cy="138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n-US" b="1">
                <a:solidFill>
                  <a:srgbClr val="FF0000"/>
                </a:solidFill>
                <a:latin typeface="Calibri" pitchFamily="34" charset="0"/>
              </a:rPr>
              <a:t>Medial</a:t>
            </a:r>
            <a:r>
              <a:rPr lang="en-US" b="1">
                <a:latin typeface="Calibri" pitchFamily="34" charset="0"/>
              </a:rPr>
              <a:t> </a:t>
            </a:r>
            <a:r>
              <a:rPr lang="en-US" b="1">
                <a:solidFill>
                  <a:srgbClr val="00B050"/>
                </a:solidFill>
                <a:latin typeface="Calibri" pitchFamily="34" charset="0"/>
              </a:rPr>
              <a:t>Lemniscus</a:t>
            </a:r>
          </a:p>
          <a:p>
            <a:pPr eaLnBrk="1" hangingPunct="1"/>
            <a:endParaRPr lang="en-US" b="1">
              <a:solidFill>
                <a:srgbClr val="00B050"/>
              </a:solidFill>
              <a:latin typeface="Calibri" pitchFamily="34" charset="0"/>
            </a:endParaRPr>
          </a:p>
          <a:p>
            <a:pPr eaLnBrk="1" hangingPunct="1"/>
            <a:r>
              <a:rPr lang="en-US" sz="1600" b="1">
                <a:latin typeface="Calibri" pitchFamily="34" charset="0"/>
              </a:rPr>
              <a:t>Sensory decussation</a:t>
            </a:r>
          </a:p>
          <a:p>
            <a:pPr eaLnBrk="1" hangingPunct="1"/>
            <a:endParaRPr lang="en-US" sz="1600" b="1">
              <a:latin typeface="Calibri" pitchFamily="34" charset="0"/>
            </a:endParaRPr>
          </a:p>
          <a:p>
            <a:pPr eaLnBrk="1" hangingPunct="1"/>
            <a:r>
              <a:rPr lang="en-US" sz="1600" b="1">
                <a:latin typeface="Calibri" pitchFamily="34" charset="0"/>
              </a:rPr>
              <a:t>Int. arcuate fibers</a:t>
            </a:r>
            <a:endParaRPr lang="en-US" sz="1600">
              <a:latin typeface="Calibri" pitchFamily="34" charset="0"/>
            </a:endParaRPr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6019800" y="5410200"/>
            <a:ext cx="838200" cy="7620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>
            <a:off x="5943600" y="5029200"/>
            <a:ext cx="762000" cy="30480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rot="5400000" flipH="1" flipV="1">
            <a:off x="6172200" y="4114800"/>
            <a:ext cx="228600" cy="22860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67958709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b="1" dirty="0"/>
              <a:t>Fine touch &amp; </a:t>
            </a:r>
            <a:r>
              <a:rPr lang="en-US" b="1" dirty="0" err="1"/>
              <a:t>Proprioception</a:t>
            </a:r>
            <a:r>
              <a:rPr lang="en-US" b="1" dirty="0"/>
              <a:t> Pathway = Dorsal column tracts</a:t>
            </a:r>
            <a:endParaRPr lang="en-US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" y="1219200"/>
            <a:ext cx="4953000" cy="5715000"/>
          </a:xfrm>
        </p:spPr>
        <p:txBody>
          <a:bodyPr rtlCol="0">
            <a:normAutofit fontScale="85000" lnSpcReduction="1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</a:t>
            </a:r>
            <a:r>
              <a:rPr lang="en-US" b="1" baseline="30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RD</a:t>
            </a: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ORDER NEURON: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P.L.V.N.T.: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/>
              <a:t>1- Cells: Cells of P.L.V.N.T.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/>
              <a:t>2- Axons: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/>
              <a:t>  a. Pass in </a:t>
            </a:r>
            <a:r>
              <a:rPr lang="en-US" dirty="0" smtClean="0"/>
              <a:t>sensory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/>
              <a:t> </a:t>
            </a:r>
            <a:r>
              <a:rPr lang="en-US" dirty="0" smtClean="0"/>
              <a:t>     </a:t>
            </a:r>
            <a:r>
              <a:rPr lang="en-US" dirty="0"/>
              <a:t>radiation in the post. </a:t>
            </a:r>
            <a:r>
              <a:rPr lang="en-US" dirty="0" smtClean="0"/>
              <a:t>1/3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/>
              <a:t> </a:t>
            </a:r>
            <a:r>
              <a:rPr lang="en-US" dirty="0" smtClean="0"/>
              <a:t>     of </a:t>
            </a:r>
            <a:r>
              <a:rPr lang="en-US" dirty="0"/>
              <a:t>post. limb of </a:t>
            </a:r>
            <a:r>
              <a:rPr lang="en-US" b="1" dirty="0" smtClean="0"/>
              <a:t>internal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/>
              <a:t> </a:t>
            </a:r>
            <a:r>
              <a:rPr lang="en-US" dirty="0" smtClean="0"/>
              <a:t>    </a:t>
            </a:r>
            <a:r>
              <a:rPr lang="en-US" b="1" dirty="0" smtClean="0"/>
              <a:t> </a:t>
            </a:r>
            <a:r>
              <a:rPr lang="en-US" b="1" dirty="0"/>
              <a:t>capsule</a:t>
            </a:r>
            <a:r>
              <a:rPr lang="en-US" dirty="0"/>
              <a:t>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/>
              <a:t>  b. Diverge in the </a:t>
            </a:r>
            <a:r>
              <a:rPr lang="en-US" b="1" dirty="0" smtClean="0"/>
              <a:t>corona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/>
              <a:t> </a:t>
            </a:r>
            <a:r>
              <a:rPr lang="en-US" dirty="0" smtClean="0"/>
              <a:t>    </a:t>
            </a:r>
            <a:r>
              <a:rPr lang="en-US" b="1" dirty="0" smtClean="0"/>
              <a:t> </a:t>
            </a:r>
            <a:r>
              <a:rPr lang="en-US" b="1" dirty="0" err="1"/>
              <a:t>radiata</a:t>
            </a:r>
            <a:r>
              <a:rPr lang="en-US" dirty="0"/>
              <a:t>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/>
              <a:t>  c. Terminate in </a:t>
            </a:r>
            <a:r>
              <a:rPr lang="en-US" b="1" dirty="0"/>
              <a:t>area </a:t>
            </a:r>
            <a:r>
              <a:rPr lang="en-US" b="1" dirty="0" smtClean="0"/>
              <a:t>3,1,2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/>
              <a:t> </a:t>
            </a:r>
            <a:r>
              <a:rPr lang="en-US" dirty="0" smtClean="0"/>
              <a:t>    </a:t>
            </a:r>
            <a:r>
              <a:rPr lang="en-US" b="1" dirty="0" smtClean="0"/>
              <a:t> </a:t>
            </a:r>
            <a:r>
              <a:rPr lang="en-US" b="1" dirty="0"/>
              <a:t>(sensory area) in the </a:t>
            </a:r>
            <a:r>
              <a:rPr lang="en-US" b="1" dirty="0" smtClean="0"/>
              <a:t>post-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/>
              <a:t> </a:t>
            </a:r>
            <a:r>
              <a:rPr lang="en-US" dirty="0" smtClean="0"/>
              <a:t>     </a:t>
            </a:r>
            <a:r>
              <a:rPr lang="en-US" b="1" dirty="0" smtClean="0"/>
              <a:t>central </a:t>
            </a:r>
            <a:r>
              <a:rPr lang="en-US" b="1" dirty="0" err="1"/>
              <a:t>gyrus</a:t>
            </a:r>
            <a:r>
              <a:rPr lang="en-US" b="1" dirty="0"/>
              <a:t> </a:t>
            </a:r>
            <a:r>
              <a:rPr lang="en-US" dirty="0"/>
              <a:t>where the </a:t>
            </a:r>
            <a:r>
              <a:rPr lang="en-US" dirty="0" smtClean="0"/>
              <a:t>body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/>
              <a:t> </a:t>
            </a:r>
            <a:r>
              <a:rPr lang="en-US" dirty="0" smtClean="0"/>
              <a:t>     </a:t>
            </a:r>
            <a:r>
              <a:rPr lang="en-US" dirty="0"/>
              <a:t>is represented upside-down.</a:t>
            </a:r>
          </a:p>
        </p:txBody>
      </p:sp>
      <p:pic>
        <p:nvPicPr>
          <p:cNvPr id="22532" name="Picture 2" descr="F:\Dr George\Package TWO\File 2\Section 1\UnLabeled\scan0002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637" r="29187" b="61276"/>
          <a:stretch>
            <a:fillRect/>
          </a:stretch>
        </p:blipFill>
        <p:spPr>
          <a:xfrm>
            <a:off x="4953000" y="1600200"/>
            <a:ext cx="3438525" cy="4652963"/>
          </a:xfrm>
        </p:spPr>
      </p:pic>
      <p:sp>
        <p:nvSpPr>
          <p:cNvPr id="22533" name="TextBox 5"/>
          <p:cNvSpPr txBox="1">
            <a:spLocks noChangeArrowheads="1"/>
          </p:cNvSpPr>
          <p:nvPr/>
        </p:nvSpPr>
        <p:spPr bwMode="auto">
          <a:xfrm>
            <a:off x="6858000" y="5562600"/>
            <a:ext cx="12954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n-US" sz="2000" b="1">
                <a:latin typeface="Calibri" pitchFamily="34" charset="0"/>
              </a:rPr>
              <a:t>P.L.V.N.T.</a:t>
            </a:r>
          </a:p>
        </p:txBody>
      </p:sp>
      <p:sp>
        <p:nvSpPr>
          <p:cNvPr id="22534" name="TextBox 6"/>
          <p:cNvSpPr txBox="1">
            <a:spLocks noChangeArrowheads="1"/>
          </p:cNvSpPr>
          <p:nvPr/>
        </p:nvSpPr>
        <p:spPr bwMode="auto">
          <a:xfrm>
            <a:off x="6096000" y="4648200"/>
            <a:ext cx="3810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n-US" sz="2400" b="1">
                <a:solidFill>
                  <a:srgbClr val="00B050"/>
                </a:solidFill>
                <a:latin typeface="Calibri" pitchFamily="34" charset="0"/>
              </a:rPr>
              <a:t>L</a:t>
            </a:r>
          </a:p>
        </p:txBody>
      </p:sp>
      <p:sp>
        <p:nvSpPr>
          <p:cNvPr id="22535" name="TextBox 7"/>
          <p:cNvSpPr txBox="1">
            <a:spLocks noChangeArrowheads="1"/>
          </p:cNvSpPr>
          <p:nvPr/>
        </p:nvSpPr>
        <p:spPr bwMode="auto">
          <a:xfrm>
            <a:off x="5607050" y="5268913"/>
            <a:ext cx="125412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n-US" sz="2000" b="1">
                <a:solidFill>
                  <a:srgbClr val="00B050"/>
                </a:solidFill>
                <a:latin typeface="Calibri" pitchFamily="34" charset="0"/>
              </a:rPr>
              <a:t>C              T</a:t>
            </a:r>
          </a:p>
        </p:txBody>
      </p:sp>
      <p:sp>
        <p:nvSpPr>
          <p:cNvPr id="22536" name="TextBox 8"/>
          <p:cNvSpPr txBox="1">
            <a:spLocks noChangeArrowheads="1"/>
          </p:cNvSpPr>
          <p:nvPr/>
        </p:nvSpPr>
        <p:spPr bwMode="auto">
          <a:xfrm>
            <a:off x="6934200" y="2971800"/>
            <a:ext cx="1828800" cy="2554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n-US" sz="2000" b="1">
                <a:latin typeface="Calibri" pitchFamily="34" charset="0"/>
              </a:rPr>
              <a:t>Corona radiata</a:t>
            </a:r>
          </a:p>
          <a:p>
            <a:pPr eaLnBrk="1" hangingPunct="1"/>
            <a:endParaRPr lang="en-US" sz="2000" b="1">
              <a:solidFill>
                <a:srgbClr val="0070C0"/>
              </a:solidFill>
              <a:latin typeface="Calibri" pitchFamily="34" charset="0"/>
            </a:endParaRPr>
          </a:p>
          <a:p>
            <a:pPr eaLnBrk="1" hangingPunct="1"/>
            <a:endParaRPr lang="en-US" sz="2000" b="1">
              <a:solidFill>
                <a:srgbClr val="0070C0"/>
              </a:solidFill>
              <a:latin typeface="Calibri" pitchFamily="34" charset="0"/>
            </a:endParaRPr>
          </a:p>
          <a:p>
            <a:pPr eaLnBrk="1" hangingPunct="1"/>
            <a:endParaRPr lang="en-US" sz="2000" b="1">
              <a:solidFill>
                <a:srgbClr val="0070C0"/>
              </a:solidFill>
              <a:latin typeface="Calibri" pitchFamily="34" charset="0"/>
            </a:endParaRPr>
          </a:p>
          <a:p>
            <a:pPr eaLnBrk="1" hangingPunct="1"/>
            <a:endParaRPr lang="en-US" sz="2000" b="1">
              <a:solidFill>
                <a:srgbClr val="0070C0"/>
              </a:solidFill>
              <a:latin typeface="Calibri" pitchFamily="34" charset="0"/>
            </a:endParaRPr>
          </a:p>
          <a:p>
            <a:pPr eaLnBrk="1" hangingPunct="1"/>
            <a:r>
              <a:rPr lang="en-US" sz="2000" b="1">
                <a:latin typeface="Calibri" pitchFamily="34" charset="0"/>
              </a:rPr>
              <a:t>Post 1/3 of post. Limb of int. capsule</a:t>
            </a:r>
          </a:p>
        </p:txBody>
      </p:sp>
      <p:sp>
        <p:nvSpPr>
          <p:cNvPr id="22537" name="TextBox 9"/>
          <p:cNvSpPr txBox="1">
            <a:spLocks noChangeArrowheads="1"/>
          </p:cNvSpPr>
          <p:nvPr/>
        </p:nvSpPr>
        <p:spPr bwMode="auto">
          <a:xfrm>
            <a:off x="7162800" y="1600200"/>
            <a:ext cx="16002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n-US" sz="2000" b="1">
                <a:latin typeface="Calibri" pitchFamily="34" charset="0"/>
              </a:rPr>
              <a:t>Area 3,1,2</a:t>
            </a:r>
          </a:p>
        </p:txBody>
      </p:sp>
    </p:spTree>
    <p:extLst>
      <p:ext uri="{BB962C8B-B14F-4D97-AF65-F5344CB8AC3E}">
        <p14:creationId xmlns:p14="http://schemas.microsoft.com/office/powerpoint/2010/main" val="2479668682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4" descr="gracile and cuneate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5800" y="-74613"/>
            <a:ext cx="4648200" cy="6932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1676400" y="5943600"/>
            <a:ext cx="41275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buFontTx/>
              <a:buBlip>
                <a:blip r:embed="rId3"/>
              </a:buBlip>
            </a:pPr>
            <a:r>
              <a:rPr lang="en-US" sz="2800"/>
              <a:t> 1</a:t>
            </a:r>
            <a:r>
              <a:rPr lang="en-US" sz="2800" baseline="30000"/>
              <a:t>st</a:t>
            </a:r>
            <a:r>
              <a:rPr lang="en-US" sz="2800"/>
              <a:t> order neuron </a:t>
            </a:r>
            <a:r>
              <a:rPr lang="en-US" sz="2800">
                <a:sym typeface="Wingdings" pitchFamily="2" charset="2"/>
              </a:rPr>
              <a:t> </a:t>
            </a:r>
            <a:r>
              <a:rPr lang="en-US" sz="2800" b="1">
                <a:solidFill>
                  <a:srgbClr val="FF0000"/>
                </a:solidFill>
                <a:sym typeface="Wingdings" pitchFamily="2" charset="2"/>
              </a:rPr>
              <a:t>DRG</a:t>
            </a:r>
            <a:endParaRPr lang="en-US" sz="2800" b="1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304800" y="4191000"/>
            <a:ext cx="5284788" cy="95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buFontTx/>
              <a:buBlip>
                <a:blip r:embed="rId4"/>
              </a:buBlip>
            </a:pPr>
            <a:r>
              <a:rPr lang="en-US" sz="2800"/>
              <a:t> 2nd  order neuron </a:t>
            </a:r>
            <a:r>
              <a:rPr lang="en-US" sz="2800">
                <a:sym typeface="Wingdings" pitchFamily="2" charset="2"/>
              </a:rPr>
              <a:t> Gracile &amp; </a:t>
            </a:r>
          </a:p>
          <a:p>
            <a:pPr eaLnBrk="1" hangingPunct="1"/>
            <a:r>
              <a:rPr lang="en-US" sz="2800">
                <a:sym typeface="Wingdings" pitchFamily="2" charset="2"/>
              </a:rPr>
              <a:t>                                 Cuneate nuclei</a:t>
            </a:r>
            <a:endParaRPr lang="en-US" sz="2800"/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0" y="1828800"/>
            <a:ext cx="5105400" cy="95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buFontTx/>
              <a:buBlip>
                <a:blip r:embed="rId5"/>
              </a:buBlip>
            </a:pPr>
            <a:r>
              <a:rPr lang="en-US" sz="2800"/>
              <a:t> 3rd order neuron </a:t>
            </a:r>
            <a:r>
              <a:rPr lang="en-US" sz="2800">
                <a:sym typeface="Wingdings" pitchFamily="2" charset="2"/>
              </a:rPr>
              <a:t> VPLN of</a:t>
            </a:r>
          </a:p>
          <a:p>
            <a:pPr eaLnBrk="1" hangingPunct="1"/>
            <a:r>
              <a:rPr lang="en-US" sz="2800">
                <a:sym typeface="Wingdings" pitchFamily="2" charset="2"/>
              </a:rPr>
              <a:t>                                  Thalamus                                  </a:t>
            </a:r>
            <a:endParaRPr lang="en-US" sz="2800"/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2133600" y="5257800"/>
            <a:ext cx="3643313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n-US" b="1" i="1"/>
              <a:t>Gracile and cuneate tracts</a:t>
            </a:r>
          </a:p>
        </p:txBody>
      </p:sp>
      <p:cxnSp>
        <p:nvCxnSpPr>
          <p:cNvPr id="13" name="Straight Arrow Connector 12"/>
          <p:cNvCxnSpPr/>
          <p:nvPr/>
        </p:nvCxnSpPr>
        <p:spPr>
          <a:xfrm flipV="1">
            <a:off x="5638800" y="5334000"/>
            <a:ext cx="1447800" cy="152400"/>
          </a:xfrm>
          <a:prstGeom prst="straightConnector1">
            <a:avLst/>
          </a:prstGeom>
          <a:ln w="57150">
            <a:solidFill>
              <a:schemeClr val="accent2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>
            <a:spLocks noChangeArrowheads="1"/>
          </p:cNvSpPr>
          <p:nvPr/>
        </p:nvSpPr>
        <p:spPr bwMode="auto">
          <a:xfrm>
            <a:off x="2057400" y="2895600"/>
            <a:ext cx="2465388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n-US" b="1" i="1"/>
              <a:t>Medial lemniscus</a:t>
            </a:r>
          </a:p>
        </p:txBody>
      </p:sp>
      <p:cxnSp>
        <p:nvCxnSpPr>
          <p:cNvPr id="15" name="Straight Arrow Connector 14"/>
          <p:cNvCxnSpPr/>
          <p:nvPr/>
        </p:nvCxnSpPr>
        <p:spPr>
          <a:xfrm>
            <a:off x="4724400" y="3200400"/>
            <a:ext cx="2057400" cy="1588"/>
          </a:xfrm>
          <a:prstGeom prst="straightConnector1">
            <a:avLst/>
          </a:prstGeom>
          <a:ln w="57150">
            <a:solidFill>
              <a:schemeClr val="accent2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>
            <a:stCxn id="18" idx="3"/>
          </p:cNvCxnSpPr>
          <p:nvPr/>
        </p:nvCxnSpPr>
        <p:spPr>
          <a:xfrm flipV="1">
            <a:off x="3506788" y="611188"/>
            <a:ext cx="2055812" cy="76200"/>
          </a:xfrm>
          <a:prstGeom prst="straightConnector1">
            <a:avLst/>
          </a:prstGeom>
          <a:ln w="57150">
            <a:solidFill>
              <a:schemeClr val="accent2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>
            <a:spLocks noChangeArrowheads="1"/>
          </p:cNvSpPr>
          <p:nvPr/>
        </p:nvSpPr>
        <p:spPr bwMode="auto">
          <a:xfrm>
            <a:off x="1295400" y="457200"/>
            <a:ext cx="2211388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n-US" b="1" i="1"/>
              <a:t>Sensory Cortex</a:t>
            </a:r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1447800" y="3657600"/>
            <a:ext cx="2827338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n-US" b="1" i="1"/>
              <a:t>Sensory decussation</a:t>
            </a:r>
          </a:p>
        </p:txBody>
      </p:sp>
      <p:cxnSp>
        <p:nvCxnSpPr>
          <p:cNvPr id="21" name="Elbow Connector 20"/>
          <p:cNvCxnSpPr>
            <a:stCxn id="12" idx="3"/>
          </p:cNvCxnSpPr>
          <p:nvPr/>
        </p:nvCxnSpPr>
        <p:spPr>
          <a:xfrm>
            <a:off x="4275138" y="3887788"/>
            <a:ext cx="2659062" cy="760412"/>
          </a:xfrm>
          <a:prstGeom prst="bentConnector3">
            <a:avLst>
              <a:gd name="adj1" fmla="val 50000"/>
            </a:avLst>
          </a:prstGeom>
          <a:ln w="38100">
            <a:solidFill>
              <a:schemeClr val="accent6">
                <a:lumMod val="60000"/>
                <a:lumOff val="4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45972642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3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4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3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4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  <p:bldP spid="14" grpId="0"/>
      <p:bldP spid="18" grpId="0"/>
      <p:bldP spid="1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3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/>
          <a:lstStyle/>
          <a:p>
            <a:pPr eaLnBrk="1" hangingPunct="1"/>
            <a:r>
              <a:rPr lang="en-US" b="1" smtClean="0">
                <a:solidFill>
                  <a:srgbClr val="0000FF"/>
                </a:solidFill>
              </a:rPr>
              <a:t>Spinal cord: T.S. Structure</a:t>
            </a:r>
          </a:p>
        </p:txBody>
      </p:sp>
      <p:sp>
        <p:nvSpPr>
          <p:cNvPr id="5123" name="Content Placeholder 4"/>
          <p:cNvSpPr>
            <a:spLocks noGrp="1"/>
          </p:cNvSpPr>
          <p:nvPr>
            <p:ph sz="half" idx="1"/>
          </p:nvPr>
        </p:nvSpPr>
        <p:spPr>
          <a:xfrm>
            <a:off x="457200" y="1295400"/>
            <a:ext cx="4038600" cy="5334000"/>
          </a:xfrm>
        </p:spPr>
        <p:txBody>
          <a:bodyPr/>
          <a:lstStyle/>
          <a:p>
            <a:pPr algn="ctr" eaLnBrk="1" hangingPunct="1">
              <a:lnSpc>
                <a:spcPct val="70000"/>
              </a:lnSpc>
              <a:buFontTx/>
              <a:buNone/>
            </a:pPr>
            <a:r>
              <a:rPr lang="en-US" sz="2400" b="1" i="1" u="sng" dirty="0" smtClean="0"/>
              <a:t>2 halves:</a:t>
            </a:r>
          </a:p>
          <a:p>
            <a:pPr eaLnBrk="1" hangingPunct="1">
              <a:lnSpc>
                <a:spcPct val="70000"/>
              </a:lnSpc>
            </a:pPr>
            <a:r>
              <a:rPr lang="en-US" sz="2000" b="1" dirty="0" smtClean="0"/>
              <a:t>Enclosing</a:t>
            </a:r>
            <a:r>
              <a:rPr lang="en-US" sz="2000" dirty="0" smtClean="0"/>
              <a:t> </a:t>
            </a:r>
            <a:r>
              <a:rPr lang="en-US" sz="2000" b="1" dirty="0" smtClean="0"/>
              <a:t>in its center: </a:t>
            </a:r>
            <a:r>
              <a:rPr lang="en-US" sz="2000" dirty="0" smtClean="0"/>
              <a:t>the </a:t>
            </a:r>
          </a:p>
          <a:p>
            <a:pPr algn="ctr" eaLnBrk="1" hangingPunct="1">
              <a:lnSpc>
                <a:spcPct val="70000"/>
              </a:lnSpc>
              <a:buFontTx/>
              <a:buNone/>
            </a:pPr>
            <a:r>
              <a:rPr lang="en-US" sz="2000" b="1" dirty="0" smtClean="0"/>
              <a:t>* Central canal:</a:t>
            </a:r>
            <a:endParaRPr lang="en-US" sz="2000" dirty="0" smtClean="0"/>
          </a:p>
          <a:p>
            <a:pPr eaLnBrk="1" hangingPunct="1">
              <a:lnSpc>
                <a:spcPct val="70000"/>
              </a:lnSpc>
              <a:buFont typeface="Arial" pitchFamily="34" charset="0"/>
              <a:buAutoNum type="arabicPeriod"/>
            </a:pPr>
            <a:r>
              <a:rPr lang="en-US" sz="2000" dirty="0" smtClean="0"/>
              <a:t>Continuous above with that of medulla oblongata.</a:t>
            </a:r>
          </a:p>
          <a:p>
            <a:pPr eaLnBrk="1" hangingPunct="1">
              <a:lnSpc>
                <a:spcPct val="70000"/>
              </a:lnSpc>
              <a:buFont typeface="Arial" pitchFamily="34" charset="0"/>
              <a:buAutoNum type="arabicPeriod"/>
            </a:pPr>
            <a:r>
              <a:rPr lang="en-US" sz="2000" dirty="0" smtClean="0"/>
              <a:t>Ends below in conus medullaris by a slight dilatation called </a:t>
            </a:r>
            <a:r>
              <a:rPr lang="en-US" sz="2000" b="1" dirty="0" smtClean="0"/>
              <a:t>Terminal ventricle</a:t>
            </a:r>
            <a:r>
              <a:rPr lang="en-US" sz="2000" dirty="0" smtClean="0"/>
              <a:t>.</a:t>
            </a:r>
          </a:p>
          <a:p>
            <a:pPr eaLnBrk="1" hangingPunct="1">
              <a:lnSpc>
                <a:spcPct val="70000"/>
              </a:lnSpc>
              <a:buFont typeface="Arial" pitchFamily="34" charset="0"/>
              <a:buChar char="•"/>
            </a:pPr>
            <a:endParaRPr lang="en-US" sz="2000" b="1" dirty="0" smtClean="0">
              <a:solidFill>
                <a:srgbClr val="0070C0"/>
              </a:solidFill>
            </a:endParaRPr>
          </a:p>
          <a:p>
            <a:pPr eaLnBrk="1" hangingPunct="1">
              <a:lnSpc>
                <a:spcPct val="70000"/>
              </a:lnSpc>
              <a:buFont typeface="Arial" pitchFamily="34" charset="0"/>
              <a:buChar char="•"/>
            </a:pPr>
            <a:r>
              <a:rPr lang="en-US" sz="2000" b="1" dirty="0" smtClean="0">
                <a:solidFill>
                  <a:srgbClr val="0070C0"/>
                </a:solidFill>
              </a:rPr>
              <a:t>Separated by: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endParaRPr lang="en-US" sz="2000" dirty="0" smtClean="0"/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en-US" sz="2000" dirty="0" smtClean="0"/>
              <a:t>1- Post. median septum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en-US" sz="2000" dirty="0" smtClean="0"/>
              <a:t>2- Ant. median fissure</a:t>
            </a:r>
          </a:p>
          <a:p>
            <a:pPr eaLnBrk="1" hangingPunct="1">
              <a:lnSpc>
                <a:spcPct val="70000"/>
              </a:lnSpc>
            </a:pPr>
            <a:endParaRPr lang="en-US" sz="2000" b="1" dirty="0" smtClean="0"/>
          </a:p>
          <a:p>
            <a:pPr eaLnBrk="1" hangingPunct="1">
              <a:lnSpc>
                <a:spcPct val="70000"/>
              </a:lnSpc>
            </a:pPr>
            <a:r>
              <a:rPr lang="en-US" sz="2000" b="1" dirty="0" smtClean="0"/>
              <a:t>Connected by:</a:t>
            </a:r>
          </a:p>
          <a:p>
            <a:pPr algn="ctr" eaLnBrk="1" hangingPunct="1">
              <a:lnSpc>
                <a:spcPct val="70000"/>
              </a:lnSpc>
              <a:buFontTx/>
              <a:buNone/>
            </a:pPr>
            <a:r>
              <a:rPr lang="en-US" sz="2000" dirty="0" smtClean="0"/>
              <a:t>     </a:t>
            </a:r>
            <a:r>
              <a:rPr lang="en-US" sz="2000" b="1" dirty="0" smtClean="0">
                <a:solidFill>
                  <a:srgbClr val="FF0000"/>
                </a:solidFill>
              </a:rPr>
              <a:t>3 commissures: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en-US" sz="2000" dirty="0" smtClean="0">
                <a:solidFill>
                  <a:srgbClr val="FF0000"/>
                </a:solidFill>
              </a:rPr>
              <a:t>1-</a:t>
            </a:r>
            <a:r>
              <a:rPr lang="en-US" sz="2000" dirty="0" smtClean="0"/>
              <a:t> Post. Grey commissure.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en-US" sz="2000" dirty="0" smtClean="0">
                <a:solidFill>
                  <a:srgbClr val="FF0000"/>
                </a:solidFill>
              </a:rPr>
              <a:t>2-</a:t>
            </a:r>
            <a:r>
              <a:rPr lang="en-US" sz="2000" dirty="0" smtClean="0"/>
              <a:t> Ant. Grey commissure.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en-US" sz="2000" dirty="0" smtClean="0">
                <a:solidFill>
                  <a:srgbClr val="FF0000"/>
                </a:solidFill>
              </a:rPr>
              <a:t>3-</a:t>
            </a:r>
            <a:r>
              <a:rPr lang="en-US" sz="2000" dirty="0" smtClean="0"/>
              <a:t> White commissure.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endParaRPr lang="en-US" sz="2000" dirty="0" smtClean="0"/>
          </a:p>
        </p:txBody>
      </p:sp>
      <p:pic>
        <p:nvPicPr>
          <p:cNvPr id="5124" name="Picture 2" descr="F:\Dr George\Package TWO\File 2\Section 1\UnLabeled\Untitled-2 - Copy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343400" y="1951038"/>
            <a:ext cx="4800600" cy="3949700"/>
          </a:xfrm>
        </p:spPr>
      </p:pic>
      <p:cxnSp>
        <p:nvCxnSpPr>
          <p:cNvPr id="10" name="Straight Arrow Connector 9"/>
          <p:cNvCxnSpPr/>
          <p:nvPr/>
        </p:nvCxnSpPr>
        <p:spPr>
          <a:xfrm flipV="1">
            <a:off x="3276600" y="2895600"/>
            <a:ext cx="3810000" cy="1521619"/>
          </a:xfrm>
          <a:prstGeom prst="straightConnector1">
            <a:avLst/>
          </a:prstGeom>
          <a:ln w="28575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3276600" y="4800600"/>
            <a:ext cx="3810000" cy="609600"/>
          </a:xfrm>
          <a:prstGeom prst="straightConnector1">
            <a:avLst/>
          </a:prstGeom>
          <a:ln w="28575">
            <a:solidFill>
              <a:srgbClr val="80008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27" name="TextBox 14"/>
          <p:cNvSpPr txBox="1">
            <a:spLocks noChangeArrowheads="1"/>
          </p:cNvSpPr>
          <p:nvPr/>
        </p:nvSpPr>
        <p:spPr bwMode="auto">
          <a:xfrm>
            <a:off x="6858000" y="3962400"/>
            <a:ext cx="381000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n-US" sz="2000" b="1">
                <a:solidFill>
                  <a:srgbClr val="FF0000"/>
                </a:solidFill>
                <a:latin typeface="Calibri" pitchFamily="34" charset="0"/>
              </a:rPr>
              <a:t>1</a:t>
            </a:r>
          </a:p>
          <a:p>
            <a:pPr eaLnBrk="1" hangingPunct="1"/>
            <a:r>
              <a:rPr lang="en-US" sz="2000" b="1">
                <a:solidFill>
                  <a:srgbClr val="FF0000"/>
                </a:solidFill>
                <a:latin typeface="Calibri" pitchFamily="34" charset="0"/>
              </a:rPr>
              <a:t>2</a:t>
            </a:r>
          </a:p>
          <a:p>
            <a:pPr eaLnBrk="1" hangingPunct="1"/>
            <a:r>
              <a:rPr lang="en-US" sz="2000" b="1">
                <a:solidFill>
                  <a:srgbClr val="FF0000"/>
                </a:solidFill>
                <a:latin typeface="Calibri" pitchFamily="34" charset="0"/>
              </a:rPr>
              <a:t>3</a:t>
            </a:r>
          </a:p>
        </p:txBody>
      </p:sp>
      <p:sp>
        <p:nvSpPr>
          <p:cNvPr id="5128" name="TextBox 7"/>
          <p:cNvSpPr txBox="1">
            <a:spLocks noChangeArrowheads="1"/>
          </p:cNvSpPr>
          <p:nvPr/>
        </p:nvSpPr>
        <p:spPr bwMode="auto">
          <a:xfrm>
            <a:off x="7086600" y="4186238"/>
            <a:ext cx="2286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n-US" sz="2400" b="1">
                <a:latin typeface="Calibri" pitchFamily="34" charset="0"/>
              </a:rPr>
              <a:t>*</a:t>
            </a:r>
            <a:endParaRPr lang="ar-EG" sz="2400" b="1">
              <a:latin typeface="Calibri" pitchFamily="34" charset="0"/>
            </a:endParaRPr>
          </a:p>
        </p:txBody>
      </p:sp>
      <p:sp>
        <p:nvSpPr>
          <p:cNvPr id="5129" name="TextBox 8"/>
          <p:cNvSpPr txBox="1">
            <a:spLocks noChangeArrowheads="1"/>
          </p:cNvSpPr>
          <p:nvPr/>
        </p:nvSpPr>
        <p:spPr bwMode="auto">
          <a:xfrm>
            <a:off x="6096000" y="1600200"/>
            <a:ext cx="2819400" cy="4708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n-US" sz="2000" b="1" u="sng">
                <a:latin typeface="Calibri" pitchFamily="34" charset="0"/>
              </a:rPr>
              <a:t>DORSAL</a:t>
            </a:r>
          </a:p>
          <a:p>
            <a:pPr eaLnBrk="1" hangingPunct="1"/>
            <a:endParaRPr lang="en-US" sz="2000" b="1" u="sng">
              <a:latin typeface="Calibri" pitchFamily="34" charset="0"/>
            </a:endParaRPr>
          </a:p>
          <a:p>
            <a:pPr eaLnBrk="1" hangingPunct="1"/>
            <a:endParaRPr lang="en-US" sz="2000" b="1" u="sng">
              <a:latin typeface="Calibri" pitchFamily="34" charset="0"/>
            </a:endParaRPr>
          </a:p>
          <a:p>
            <a:pPr eaLnBrk="1" hangingPunct="1"/>
            <a:endParaRPr lang="en-US" sz="2000" b="1" u="sng">
              <a:latin typeface="Calibri" pitchFamily="34" charset="0"/>
            </a:endParaRPr>
          </a:p>
          <a:p>
            <a:pPr eaLnBrk="1" hangingPunct="1"/>
            <a:endParaRPr lang="en-US" sz="2000" b="1" u="sng">
              <a:latin typeface="Calibri" pitchFamily="34" charset="0"/>
            </a:endParaRPr>
          </a:p>
          <a:p>
            <a:pPr eaLnBrk="1" hangingPunct="1"/>
            <a:endParaRPr lang="en-US" sz="2000" b="1" u="sng">
              <a:latin typeface="Calibri" pitchFamily="34" charset="0"/>
            </a:endParaRPr>
          </a:p>
          <a:p>
            <a:pPr eaLnBrk="1" hangingPunct="1"/>
            <a:endParaRPr lang="en-US" sz="2000" b="1" u="sng">
              <a:latin typeface="Calibri" pitchFamily="34" charset="0"/>
            </a:endParaRPr>
          </a:p>
          <a:p>
            <a:pPr eaLnBrk="1" hangingPunct="1"/>
            <a:endParaRPr lang="en-US" sz="2000" b="1" u="sng">
              <a:latin typeface="Calibri" pitchFamily="34" charset="0"/>
            </a:endParaRPr>
          </a:p>
          <a:p>
            <a:pPr eaLnBrk="1" hangingPunct="1"/>
            <a:endParaRPr lang="en-US" sz="2000" b="1" u="sng">
              <a:latin typeface="Calibri" pitchFamily="34" charset="0"/>
            </a:endParaRPr>
          </a:p>
          <a:p>
            <a:pPr eaLnBrk="1" hangingPunct="1"/>
            <a:endParaRPr lang="en-US" sz="2000" b="1" u="sng">
              <a:latin typeface="Calibri" pitchFamily="34" charset="0"/>
            </a:endParaRPr>
          </a:p>
          <a:p>
            <a:pPr eaLnBrk="1" hangingPunct="1"/>
            <a:endParaRPr lang="en-US" sz="2000" b="1" u="sng">
              <a:latin typeface="Calibri" pitchFamily="34" charset="0"/>
            </a:endParaRPr>
          </a:p>
          <a:p>
            <a:pPr eaLnBrk="1" hangingPunct="1"/>
            <a:endParaRPr lang="en-US" sz="2000" b="1" u="sng">
              <a:latin typeface="Calibri" pitchFamily="34" charset="0"/>
            </a:endParaRPr>
          </a:p>
          <a:p>
            <a:pPr eaLnBrk="1" hangingPunct="1"/>
            <a:endParaRPr lang="en-US" sz="2000" b="1" u="sng">
              <a:latin typeface="Calibri" pitchFamily="34" charset="0"/>
            </a:endParaRPr>
          </a:p>
          <a:p>
            <a:pPr eaLnBrk="1" hangingPunct="1"/>
            <a:endParaRPr lang="en-US" sz="2000" b="1" u="sng">
              <a:latin typeface="Calibri" pitchFamily="34" charset="0"/>
            </a:endParaRPr>
          </a:p>
          <a:p>
            <a:pPr eaLnBrk="1" hangingPunct="1"/>
            <a:r>
              <a:rPr lang="en-US" sz="2000" b="1" u="sng">
                <a:latin typeface="Calibri" pitchFamily="34" charset="0"/>
              </a:rPr>
              <a:t>VENTRAL</a:t>
            </a:r>
          </a:p>
        </p:txBody>
      </p:sp>
    </p:spTree>
    <p:extLst>
      <p:ext uri="{BB962C8B-B14F-4D97-AF65-F5344CB8AC3E}">
        <p14:creationId xmlns:p14="http://schemas.microsoft.com/office/powerpoint/2010/main" val="3382996886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Tracts [4 Tracts carry unconscious sensory impulses]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77888"/>
            <a:ext cx="9144000" cy="5102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72884191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WordArt 4"/>
          <p:cNvSpPr>
            <a:spLocks noChangeArrowheads="1" noChangeShapeType="1" noTextEdit="1"/>
          </p:cNvSpPr>
          <p:nvPr/>
        </p:nvSpPr>
        <p:spPr bwMode="auto">
          <a:xfrm>
            <a:off x="76200" y="2420938"/>
            <a:ext cx="8839200" cy="1584325"/>
          </a:xfrm>
          <a:prstGeom prst="rect">
            <a:avLst/>
          </a:prstGeom>
        </p:spPr>
        <p:txBody>
          <a:bodyPr wrap="none" fromWordArt="1">
            <a:prstTxWarp prst="textFadeUp">
              <a:avLst>
                <a:gd name="adj" fmla="val 9991"/>
              </a:avLst>
            </a:prstTxWarp>
          </a:bodyPr>
          <a:lstStyle/>
          <a:p>
            <a:pPr algn="ctr"/>
            <a:r>
              <a:rPr lang="en-US" sz="3600" kern="10">
                <a:ln w="12700">
                  <a:solidFill>
                    <a:srgbClr val="B2B2B2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sy="50000" rotWithShape="0">
                    <a:srgbClr val="875B0D">
                      <a:alpha val="70000"/>
                    </a:srgbClr>
                  </a:outerShdw>
                </a:effectLst>
                <a:latin typeface="Arial Black"/>
              </a:rPr>
              <a:t>Spinocerebellar Tracts</a:t>
            </a:r>
          </a:p>
        </p:txBody>
      </p:sp>
    </p:spTree>
    <p:extLst>
      <p:ext uri="{BB962C8B-B14F-4D97-AF65-F5344CB8AC3E}">
        <p14:creationId xmlns:p14="http://schemas.microsoft.com/office/powerpoint/2010/main" val="1835386869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smtClean="0">
                <a:latin typeface="Adobe Garamond Pro Bold"/>
              </a:rPr>
              <a:t>Posterior </a:t>
            </a:r>
            <a:r>
              <a:rPr lang="en-US" sz="4000" i="1" smtClean="0">
                <a:latin typeface="Adobe Garamond Pro Bold"/>
              </a:rPr>
              <a:t>[dorsal] </a:t>
            </a:r>
            <a:r>
              <a:rPr lang="en-US" sz="4000" smtClean="0">
                <a:latin typeface="Adobe Garamond Pro Bold"/>
              </a:rPr>
              <a:t>spinocerebellar tract</a:t>
            </a:r>
          </a:p>
        </p:txBody>
      </p:sp>
      <p:pic>
        <p:nvPicPr>
          <p:cNvPr id="28675" name="Picture 11" descr="spinocerebellar tracts in cross section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2438400"/>
            <a:ext cx="7077075" cy="388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Down Arrow 12"/>
          <p:cNvSpPr/>
          <p:nvPr/>
        </p:nvSpPr>
        <p:spPr>
          <a:xfrm rot="1898191">
            <a:off x="7261225" y="1119188"/>
            <a:ext cx="422275" cy="2159000"/>
          </a:xfrm>
          <a:prstGeom prst="downArrow">
            <a:avLst/>
          </a:prstGeom>
          <a:ln w="57150">
            <a:solidFill>
              <a:schemeClr val="tx2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0523240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smtClean="0">
                <a:latin typeface="Adobe Garamond Pro Bold"/>
              </a:rPr>
              <a:t>Anterior</a:t>
            </a:r>
            <a:r>
              <a:rPr lang="en-US" sz="4000" i="1" smtClean="0">
                <a:latin typeface="Adobe Garamond Pro Bold"/>
              </a:rPr>
              <a:t>[ventral] </a:t>
            </a:r>
            <a:r>
              <a:rPr lang="en-US" sz="4000" smtClean="0">
                <a:latin typeface="Adobe Garamond Pro Bold"/>
              </a:rPr>
              <a:t>spinocerebellar tract</a:t>
            </a:r>
          </a:p>
        </p:txBody>
      </p:sp>
      <p:pic>
        <p:nvPicPr>
          <p:cNvPr id="33795" name="Picture 11" descr="spinocerebellar tracts in cross section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2438400"/>
            <a:ext cx="7077075" cy="388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7" name="Elbow Connector 6"/>
          <p:cNvCxnSpPr/>
          <p:nvPr/>
        </p:nvCxnSpPr>
        <p:spPr>
          <a:xfrm rot="16200000" flipH="1">
            <a:off x="5219700" y="2400300"/>
            <a:ext cx="3657600" cy="1447800"/>
          </a:xfrm>
          <a:prstGeom prst="bentConnector3">
            <a:avLst>
              <a:gd name="adj1" fmla="val 31707"/>
            </a:avLst>
          </a:prstGeom>
          <a:ln w="57150">
            <a:solidFill>
              <a:schemeClr val="accent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92431104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itle 1"/>
          <p:cNvSpPr>
            <a:spLocks noGrp="1"/>
          </p:cNvSpPr>
          <p:nvPr>
            <p:ph type="title"/>
          </p:nvPr>
        </p:nvSpPr>
        <p:spPr>
          <a:xfrm>
            <a:off x="0" y="457200"/>
            <a:ext cx="9144000" cy="533400"/>
          </a:xfrm>
        </p:spPr>
        <p:txBody>
          <a:bodyPr/>
          <a:lstStyle/>
          <a:p>
            <a:r>
              <a:rPr lang="en-US" smtClean="0"/>
              <a:t>Origin of fibers</a:t>
            </a:r>
          </a:p>
        </p:txBody>
      </p:sp>
      <p:cxnSp>
        <p:nvCxnSpPr>
          <p:cNvPr id="4" name="Straight Connector 3"/>
          <p:cNvCxnSpPr/>
          <p:nvPr/>
        </p:nvCxnSpPr>
        <p:spPr>
          <a:xfrm>
            <a:off x="2743200" y="1066800"/>
            <a:ext cx="3733800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9700" name="Picture 5" descr="spinocerebellar tracts in cross section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24000"/>
            <a:ext cx="9020175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Oval 6"/>
          <p:cNvSpPr/>
          <p:nvPr/>
        </p:nvSpPr>
        <p:spPr>
          <a:xfrm rot="857179">
            <a:off x="5559425" y="3857625"/>
            <a:ext cx="463550" cy="65246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2743200" y="1447800"/>
            <a:ext cx="4267200" cy="830263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en-US" dirty="0"/>
              <a:t>Clarke’s column [lamina VII]</a:t>
            </a:r>
          </a:p>
          <a:p>
            <a:pPr>
              <a:defRPr/>
            </a:pPr>
            <a:r>
              <a:rPr lang="en-US" dirty="0"/>
              <a:t>        extending from C8 - -L3</a:t>
            </a:r>
          </a:p>
        </p:txBody>
      </p:sp>
    </p:spTree>
    <p:extLst>
      <p:ext uri="{BB962C8B-B14F-4D97-AF65-F5344CB8AC3E}">
        <p14:creationId xmlns:p14="http://schemas.microsoft.com/office/powerpoint/2010/main" val="2187406453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4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6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716" t="19667" r="30899" b="16063"/>
          <a:stretch>
            <a:fillRect/>
          </a:stretch>
        </p:blipFill>
        <p:spPr bwMode="auto">
          <a:xfrm>
            <a:off x="1692275" y="0"/>
            <a:ext cx="6554788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7891" name="Text Box 5"/>
          <p:cNvSpPr txBox="1">
            <a:spLocks noChangeArrowheads="1"/>
          </p:cNvSpPr>
          <p:nvPr/>
        </p:nvSpPr>
        <p:spPr bwMode="auto">
          <a:xfrm>
            <a:off x="6877050" y="3933825"/>
            <a:ext cx="9715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2000" b="1" dirty="0">
                <a:solidFill>
                  <a:srgbClr val="FF0066"/>
                </a:solidFill>
                <a:latin typeface="Calibri" pitchFamily="34" charset="0"/>
              </a:rPr>
              <a:t>D.R.G.</a:t>
            </a:r>
          </a:p>
        </p:txBody>
      </p:sp>
      <p:sp>
        <p:nvSpPr>
          <p:cNvPr id="37892" name="Text Box 6"/>
          <p:cNvSpPr txBox="1">
            <a:spLocks noChangeArrowheads="1"/>
          </p:cNvSpPr>
          <p:nvPr/>
        </p:nvSpPr>
        <p:spPr bwMode="auto">
          <a:xfrm>
            <a:off x="7380288" y="4437063"/>
            <a:ext cx="1223962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b="1">
                <a:solidFill>
                  <a:srgbClr val="FF0066"/>
                </a:solidFill>
                <a:latin typeface="Calibri" pitchFamily="34" charset="0"/>
              </a:rPr>
              <a:t>Heavily</a:t>
            </a:r>
          </a:p>
        </p:txBody>
      </p:sp>
      <p:sp>
        <p:nvSpPr>
          <p:cNvPr id="37893" name="Text Box 7"/>
          <p:cNvSpPr txBox="1">
            <a:spLocks noChangeArrowheads="1"/>
          </p:cNvSpPr>
          <p:nvPr/>
        </p:nvSpPr>
        <p:spPr bwMode="auto">
          <a:xfrm>
            <a:off x="3635375" y="5734050"/>
            <a:ext cx="2232025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b="1">
                <a:solidFill>
                  <a:srgbClr val="660033"/>
                </a:solidFill>
                <a:latin typeface="Calibri" pitchFamily="34" charset="0"/>
              </a:rPr>
              <a:t>Clarke’s</a:t>
            </a:r>
            <a:r>
              <a:rPr lang="en-US" b="1">
                <a:latin typeface="Calibri" pitchFamily="34" charset="0"/>
              </a:rPr>
              <a:t> </a:t>
            </a:r>
            <a:r>
              <a:rPr lang="en-US" b="1">
                <a:solidFill>
                  <a:srgbClr val="339966"/>
                </a:solidFill>
                <a:latin typeface="Calibri" pitchFamily="34" charset="0"/>
              </a:rPr>
              <a:t>nucleus</a:t>
            </a:r>
          </a:p>
        </p:txBody>
      </p:sp>
      <p:sp>
        <p:nvSpPr>
          <p:cNvPr id="37894" name="Text Box 8"/>
          <p:cNvSpPr txBox="1">
            <a:spLocks noChangeArrowheads="1"/>
          </p:cNvSpPr>
          <p:nvPr/>
        </p:nvSpPr>
        <p:spPr bwMode="auto">
          <a:xfrm>
            <a:off x="6372225" y="5157788"/>
            <a:ext cx="2847975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342900" indent="-342900" eaLnBrk="1" hangingPunct="1">
              <a:spcBef>
                <a:spcPct val="50000"/>
              </a:spcBef>
              <a:buFont typeface="Arial" charset="0"/>
              <a:buChar char="•"/>
            </a:pPr>
            <a:r>
              <a:rPr lang="en-US" b="1" dirty="0" smtClean="0">
                <a:solidFill>
                  <a:srgbClr val="339966"/>
                </a:solidFill>
                <a:latin typeface="Calibri" pitchFamily="34" charset="0"/>
              </a:rPr>
              <a:t>In </a:t>
            </a:r>
            <a:r>
              <a:rPr lang="en-US" b="1" dirty="0">
                <a:solidFill>
                  <a:srgbClr val="339966"/>
                </a:solidFill>
                <a:latin typeface="Calibri" pitchFamily="34" charset="0"/>
              </a:rPr>
              <a:t>the </a:t>
            </a:r>
            <a:r>
              <a:rPr lang="en-US" b="1" u="sng" dirty="0">
                <a:solidFill>
                  <a:srgbClr val="339966"/>
                </a:solidFill>
                <a:latin typeface="Calibri" pitchFamily="34" charset="0"/>
              </a:rPr>
              <a:t>dorsal</a:t>
            </a:r>
            <a:r>
              <a:rPr lang="en-US" b="1" dirty="0">
                <a:solidFill>
                  <a:srgbClr val="339966"/>
                </a:solidFill>
                <a:latin typeface="Calibri" pitchFamily="34" charset="0"/>
              </a:rPr>
              <a:t> </a:t>
            </a:r>
            <a:r>
              <a:rPr lang="en-US" b="1" dirty="0" smtClean="0">
                <a:solidFill>
                  <a:srgbClr val="339966"/>
                </a:solidFill>
                <a:latin typeface="Calibri" pitchFamily="34" charset="0"/>
              </a:rPr>
              <a:t>part </a:t>
            </a:r>
            <a:r>
              <a:rPr lang="en-US" b="1" dirty="0">
                <a:solidFill>
                  <a:srgbClr val="339966"/>
                </a:solidFill>
                <a:latin typeface="Calibri" pitchFamily="34" charset="0"/>
              </a:rPr>
              <a:t>of </a:t>
            </a:r>
            <a:r>
              <a:rPr lang="en-US" b="1" dirty="0" smtClean="0">
                <a:solidFill>
                  <a:srgbClr val="339966"/>
                </a:solidFill>
                <a:latin typeface="Calibri" pitchFamily="34" charset="0"/>
              </a:rPr>
              <a:t>lat. column</a:t>
            </a:r>
            <a:endParaRPr lang="en-US" b="1" dirty="0">
              <a:solidFill>
                <a:srgbClr val="339966"/>
              </a:solidFill>
              <a:latin typeface="Calibri" pitchFamily="34" charset="0"/>
            </a:endParaRPr>
          </a:p>
          <a:p>
            <a:pPr eaLnBrk="1" hangingPunct="1">
              <a:spcBef>
                <a:spcPct val="50000"/>
              </a:spcBef>
            </a:pPr>
            <a:r>
              <a:rPr lang="en-US" b="1" dirty="0">
                <a:solidFill>
                  <a:srgbClr val="339966"/>
                </a:solidFill>
                <a:latin typeface="Calibri" pitchFamily="34" charset="0"/>
              </a:rPr>
              <a:t>* </a:t>
            </a:r>
            <a:r>
              <a:rPr lang="en-US" sz="2000" b="1" u="sng" dirty="0" err="1">
                <a:solidFill>
                  <a:srgbClr val="339966"/>
                </a:solidFill>
                <a:latin typeface="Calibri" pitchFamily="34" charset="0"/>
              </a:rPr>
              <a:t>Un</a:t>
            </a:r>
            <a:r>
              <a:rPr lang="en-US" b="1" dirty="0" err="1">
                <a:solidFill>
                  <a:srgbClr val="339966"/>
                </a:solidFill>
                <a:latin typeface="Calibri" pitchFamily="34" charset="0"/>
              </a:rPr>
              <a:t>consc</a:t>
            </a:r>
            <a:r>
              <a:rPr lang="en-US" b="1" dirty="0">
                <a:solidFill>
                  <a:srgbClr val="339966"/>
                </a:solidFill>
                <a:latin typeface="Calibri" pitchFamily="34" charset="0"/>
              </a:rPr>
              <a:t>. </a:t>
            </a:r>
            <a:r>
              <a:rPr lang="en-US" b="1" dirty="0" err="1">
                <a:solidFill>
                  <a:srgbClr val="339966"/>
                </a:solidFill>
                <a:latin typeface="Calibri" pitchFamily="34" charset="0"/>
              </a:rPr>
              <a:t>Proprio</a:t>
            </a:r>
            <a:r>
              <a:rPr lang="en-US" b="1" dirty="0">
                <a:solidFill>
                  <a:srgbClr val="339966"/>
                </a:solidFill>
                <a:latin typeface="Calibri" pitchFamily="34" charset="0"/>
              </a:rPr>
              <a:t> from LL &amp; trunk</a:t>
            </a:r>
          </a:p>
        </p:txBody>
      </p:sp>
      <p:sp>
        <p:nvSpPr>
          <p:cNvPr id="37895" name="Text Box 9"/>
          <p:cNvSpPr txBox="1">
            <a:spLocks noChangeArrowheads="1"/>
          </p:cNvSpPr>
          <p:nvPr/>
        </p:nvSpPr>
        <p:spPr bwMode="auto">
          <a:xfrm>
            <a:off x="-152400" y="5135940"/>
            <a:ext cx="3140075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342900" indent="-342900" eaLnBrk="1" hangingPunct="1">
              <a:buFont typeface="Arial" charset="0"/>
              <a:buChar char="•"/>
            </a:pPr>
            <a:r>
              <a:rPr lang="en-US" b="1" dirty="0" smtClean="0">
                <a:solidFill>
                  <a:srgbClr val="660033"/>
                </a:solidFill>
                <a:latin typeface="Calibri" pitchFamily="34" charset="0"/>
              </a:rPr>
              <a:t>In </a:t>
            </a:r>
            <a:r>
              <a:rPr lang="en-US" b="1" dirty="0">
                <a:solidFill>
                  <a:srgbClr val="660033"/>
                </a:solidFill>
                <a:latin typeface="Calibri" pitchFamily="34" charset="0"/>
              </a:rPr>
              <a:t>the </a:t>
            </a:r>
            <a:r>
              <a:rPr lang="en-US" b="1" u="sng" dirty="0">
                <a:solidFill>
                  <a:srgbClr val="660033"/>
                </a:solidFill>
                <a:latin typeface="Calibri" pitchFamily="34" charset="0"/>
              </a:rPr>
              <a:t>ventral</a:t>
            </a:r>
            <a:r>
              <a:rPr lang="en-US" b="1" dirty="0">
                <a:solidFill>
                  <a:srgbClr val="660033"/>
                </a:solidFill>
                <a:latin typeface="Calibri" pitchFamily="34" charset="0"/>
              </a:rPr>
              <a:t> </a:t>
            </a:r>
            <a:r>
              <a:rPr lang="en-US" b="1" dirty="0" smtClean="0">
                <a:solidFill>
                  <a:srgbClr val="660033"/>
                </a:solidFill>
                <a:latin typeface="Calibri" pitchFamily="34" charset="0"/>
              </a:rPr>
              <a:t>part</a:t>
            </a:r>
          </a:p>
          <a:p>
            <a:pPr eaLnBrk="1" hangingPunct="1"/>
            <a:r>
              <a:rPr lang="en-US" b="1" dirty="0">
                <a:solidFill>
                  <a:srgbClr val="660033"/>
                </a:solidFill>
                <a:latin typeface="Calibri" pitchFamily="34" charset="0"/>
              </a:rPr>
              <a:t> </a:t>
            </a:r>
            <a:r>
              <a:rPr lang="en-US" b="1" dirty="0" smtClean="0">
                <a:solidFill>
                  <a:srgbClr val="660033"/>
                </a:solidFill>
                <a:latin typeface="Calibri" pitchFamily="34" charset="0"/>
              </a:rPr>
              <a:t>    </a:t>
            </a:r>
            <a:r>
              <a:rPr lang="en-US" b="1" dirty="0">
                <a:solidFill>
                  <a:srgbClr val="660033"/>
                </a:solidFill>
                <a:latin typeface="Calibri" pitchFamily="34" charset="0"/>
              </a:rPr>
              <a:t>of lat. column</a:t>
            </a:r>
          </a:p>
          <a:p>
            <a:pPr marL="342900" indent="-342900" eaLnBrk="1" hangingPunct="1">
              <a:buFont typeface="Arial" charset="0"/>
              <a:buChar char="•"/>
            </a:pPr>
            <a:r>
              <a:rPr lang="en-US" sz="2000" b="1" u="sng" dirty="0" err="1" smtClean="0">
                <a:solidFill>
                  <a:srgbClr val="660033"/>
                </a:solidFill>
                <a:latin typeface="Calibri" pitchFamily="34" charset="0"/>
              </a:rPr>
              <a:t>Un</a:t>
            </a:r>
            <a:r>
              <a:rPr lang="en-US" b="1" dirty="0" err="1" smtClean="0">
                <a:solidFill>
                  <a:srgbClr val="660033"/>
                </a:solidFill>
                <a:latin typeface="Calibri" pitchFamily="34" charset="0"/>
              </a:rPr>
              <a:t>consc</a:t>
            </a:r>
            <a:r>
              <a:rPr lang="en-US" b="1" dirty="0">
                <a:solidFill>
                  <a:srgbClr val="660033"/>
                </a:solidFill>
                <a:latin typeface="Calibri" pitchFamily="34" charset="0"/>
              </a:rPr>
              <a:t>. </a:t>
            </a:r>
            <a:r>
              <a:rPr lang="en-US" b="1" dirty="0" err="1">
                <a:solidFill>
                  <a:srgbClr val="660033"/>
                </a:solidFill>
                <a:latin typeface="Calibri" pitchFamily="34" charset="0"/>
              </a:rPr>
              <a:t>Proprio</a:t>
            </a:r>
            <a:r>
              <a:rPr lang="en-US" b="1" dirty="0">
                <a:solidFill>
                  <a:srgbClr val="660033"/>
                </a:solidFill>
                <a:latin typeface="Calibri" pitchFamily="34" charset="0"/>
              </a:rPr>
              <a:t> </a:t>
            </a:r>
            <a:endParaRPr lang="en-US" b="1" dirty="0" smtClean="0">
              <a:solidFill>
                <a:srgbClr val="660033"/>
              </a:solidFill>
              <a:latin typeface="Calibri" pitchFamily="34" charset="0"/>
            </a:endParaRPr>
          </a:p>
          <a:p>
            <a:pPr eaLnBrk="1" hangingPunct="1"/>
            <a:r>
              <a:rPr lang="en-US" b="1" dirty="0">
                <a:solidFill>
                  <a:srgbClr val="660033"/>
                </a:solidFill>
                <a:latin typeface="Calibri" pitchFamily="34" charset="0"/>
              </a:rPr>
              <a:t> </a:t>
            </a:r>
            <a:r>
              <a:rPr lang="en-US" b="1" dirty="0" smtClean="0">
                <a:solidFill>
                  <a:srgbClr val="660033"/>
                </a:solidFill>
                <a:latin typeface="Calibri" pitchFamily="34" charset="0"/>
              </a:rPr>
              <a:t>   from </a:t>
            </a:r>
            <a:r>
              <a:rPr lang="en-US" b="1" dirty="0">
                <a:solidFill>
                  <a:srgbClr val="660033"/>
                </a:solidFill>
                <a:latin typeface="Calibri" pitchFamily="34" charset="0"/>
              </a:rPr>
              <a:t>LL, trunk &amp; </a:t>
            </a:r>
            <a:r>
              <a:rPr lang="en-US" b="1" u="sng" dirty="0" smtClean="0">
                <a:solidFill>
                  <a:srgbClr val="660033"/>
                </a:solidFill>
                <a:latin typeface="Calibri" pitchFamily="34" charset="0"/>
              </a:rPr>
              <a:t>UL ?</a:t>
            </a:r>
            <a:endParaRPr lang="en-US" b="1" u="sng" dirty="0">
              <a:solidFill>
                <a:srgbClr val="660033"/>
              </a:solidFill>
              <a:latin typeface="Calibri" pitchFamily="34" charset="0"/>
            </a:endParaRPr>
          </a:p>
        </p:txBody>
      </p:sp>
      <p:sp>
        <p:nvSpPr>
          <p:cNvPr id="37896" name="Text Box 10"/>
          <p:cNvSpPr txBox="1">
            <a:spLocks noChangeArrowheads="1"/>
          </p:cNvSpPr>
          <p:nvPr/>
        </p:nvSpPr>
        <p:spPr bwMode="auto">
          <a:xfrm>
            <a:off x="5724525" y="2852738"/>
            <a:ext cx="792163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2000" b="1">
                <a:solidFill>
                  <a:srgbClr val="339966"/>
                </a:solidFill>
                <a:latin typeface="Calibri" pitchFamily="34" charset="0"/>
              </a:rPr>
              <a:t>ICP</a:t>
            </a:r>
          </a:p>
        </p:txBody>
      </p:sp>
      <p:sp>
        <p:nvSpPr>
          <p:cNvPr id="37897" name="Text Box 11"/>
          <p:cNvSpPr txBox="1">
            <a:spLocks noChangeArrowheads="1"/>
          </p:cNvSpPr>
          <p:nvPr/>
        </p:nvSpPr>
        <p:spPr bwMode="auto">
          <a:xfrm>
            <a:off x="5580063" y="1196975"/>
            <a:ext cx="792162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2000" b="1">
                <a:solidFill>
                  <a:srgbClr val="660033"/>
                </a:solidFill>
                <a:latin typeface="Calibri" pitchFamily="34" charset="0"/>
              </a:rPr>
              <a:t>SCP</a:t>
            </a:r>
          </a:p>
        </p:txBody>
      </p:sp>
      <p:sp>
        <p:nvSpPr>
          <p:cNvPr id="37898" name="Text Box 12"/>
          <p:cNvSpPr txBox="1">
            <a:spLocks noChangeArrowheads="1"/>
          </p:cNvSpPr>
          <p:nvPr/>
        </p:nvSpPr>
        <p:spPr bwMode="auto">
          <a:xfrm>
            <a:off x="3741738" y="517525"/>
            <a:ext cx="1439862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2000" b="1">
                <a:solidFill>
                  <a:srgbClr val="660033"/>
                </a:solidFill>
                <a:latin typeface="Calibri" pitchFamily="34" charset="0"/>
              </a:rPr>
              <a:t>Recross</a:t>
            </a:r>
          </a:p>
        </p:txBody>
      </p:sp>
      <p:sp>
        <p:nvSpPr>
          <p:cNvPr id="37899" name="Oval 13"/>
          <p:cNvSpPr>
            <a:spLocks noChangeArrowheads="1"/>
          </p:cNvSpPr>
          <p:nvPr/>
        </p:nvSpPr>
        <p:spPr bwMode="auto">
          <a:xfrm>
            <a:off x="7235825" y="2779713"/>
            <a:ext cx="1728788" cy="649287"/>
          </a:xfrm>
          <a:prstGeom prst="ellipse">
            <a:avLst/>
          </a:prstGeom>
          <a:solidFill>
            <a:srgbClr val="40685B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b="1">
                <a:solidFill>
                  <a:schemeClr val="bg1"/>
                </a:solidFill>
                <a:latin typeface="Calibri" pitchFamily="34" charset="0"/>
              </a:rPr>
              <a:t>DORSAL</a:t>
            </a:r>
          </a:p>
        </p:txBody>
      </p:sp>
      <p:sp>
        <p:nvSpPr>
          <p:cNvPr id="37900" name="Oval 14"/>
          <p:cNvSpPr>
            <a:spLocks noChangeArrowheads="1"/>
          </p:cNvSpPr>
          <p:nvPr/>
        </p:nvSpPr>
        <p:spPr bwMode="auto">
          <a:xfrm>
            <a:off x="179388" y="2852738"/>
            <a:ext cx="1871662" cy="647700"/>
          </a:xfrm>
          <a:prstGeom prst="ellipse">
            <a:avLst/>
          </a:prstGeom>
          <a:solidFill>
            <a:srgbClr val="CC33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b="1">
                <a:solidFill>
                  <a:schemeClr val="bg1"/>
                </a:solidFill>
                <a:latin typeface="Calibri" pitchFamily="34" charset="0"/>
              </a:rPr>
              <a:t>VENTRAL</a:t>
            </a:r>
          </a:p>
        </p:txBody>
      </p:sp>
    </p:spTree>
    <p:extLst>
      <p:ext uri="{BB962C8B-B14F-4D97-AF65-F5344CB8AC3E}">
        <p14:creationId xmlns:p14="http://schemas.microsoft.com/office/powerpoint/2010/main" val="3838813692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716" t="19667" r="30899" b="16063"/>
          <a:stretch>
            <a:fillRect/>
          </a:stretch>
        </p:blipFill>
        <p:spPr bwMode="auto">
          <a:xfrm>
            <a:off x="1692275" y="0"/>
            <a:ext cx="6554788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7891" name="Text Box 5"/>
          <p:cNvSpPr txBox="1">
            <a:spLocks noChangeArrowheads="1"/>
          </p:cNvSpPr>
          <p:nvPr/>
        </p:nvSpPr>
        <p:spPr bwMode="auto">
          <a:xfrm>
            <a:off x="6877050" y="3933825"/>
            <a:ext cx="9715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2000" b="1" dirty="0">
                <a:solidFill>
                  <a:srgbClr val="FF0066"/>
                </a:solidFill>
                <a:latin typeface="Calibri" pitchFamily="34" charset="0"/>
              </a:rPr>
              <a:t>D.R.G.</a:t>
            </a:r>
          </a:p>
        </p:txBody>
      </p:sp>
      <p:sp>
        <p:nvSpPr>
          <p:cNvPr id="37892" name="Text Box 6"/>
          <p:cNvSpPr txBox="1">
            <a:spLocks noChangeArrowheads="1"/>
          </p:cNvSpPr>
          <p:nvPr/>
        </p:nvSpPr>
        <p:spPr bwMode="auto">
          <a:xfrm>
            <a:off x="7380288" y="4437063"/>
            <a:ext cx="1223962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b="1">
                <a:solidFill>
                  <a:srgbClr val="FF0066"/>
                </a:solidFill>
                <a:latin typeface="Calibri" pitchFamily="34" charset="0"/>
              </a:rPr>
              <a:t>Heavily</a:t>
            </a:r>
          </a:p>
        </p:txBody>
      </p:sp>
      <p:sp>
        <p:nvSpPr>
          <p:cNvPr id="37893" name="Text Box 7"/>
          <p:cNvSpPr txBox="1">
            <a:spLocks noChangeArrowheads="1"/>
          </p:cNvSpPr>
          <p:nvPr/>
        </p:nvSpPr>
        <p:spPr bwMode="auto">
          <a:xfrm>
            <a:off x="3635375" y="5734050"/>
            <a:ext cx="2232025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b="1">
                <a:solidFill>
                  <a:srgbClr val="660033"/>
                </a:solidFill>
                <a:latin typeface="Calibri" pitchFamily="34" charset="0"/>
              </a:rPr>
              <a:t>Clarke’s</a:t>
            </a:r>
            <a:r>
              <a:rPr lang="en-US" b="1">
                <a:latin typeface="Calibri" pitchFamily="34" charset="0"/>
              </a:rPr>
              <a:t> </a:t>
            </a:r>
            <a:r>
              <a:rPr lang="en-US" b="1">
                <a:solidFill>
                  <a:srgbClr val="339966"/>
                </a:solidFill>
                <a:latin typeface="Calibri" pitchFamily="34" charset="0"/>
              </a:rPr>
              <a:t>nucleus</a:t>
            </a:r>
          </a:p>
        </p:txBody>
      </p:sp>
      <p:sp>
        <p:nvSpPr>
          <p:cNvPr id="37896" name="Text Box 10"/>
          <p:cNvSpPr txBox="1">
            <a:spLocks noChangeArrowheads="1"/>
          </p:cNvSpPr>
          <p:nvPr/>
        </p:nvSpPr>
        <p:spPr bwMode="auto">
          <a:xfrm>
            <a:off x="5724525" y="2852738"/>
            <a:ext cx="792163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2000" b="1">
                <a:solidFill>
                  <a:srgbClr val="339966"/>
                </a:solidFill>
                <a:latin typeface="Calibri" pitchFamily="34" charset="0"/>
              </a:rPr>
              <a:t>ICP</a:t>
            </a:r>
          </a:p>
        </p:txBody>
      </p:sp>
      <p:sp>
        <p:nvSpPr>
          <p:cNvPr id="37897" name="Text Box 11"/>
          <p:cNvSpPr txBox="1">
            <a:spLocks noChangeArrowheads="1"/>
          </p:cNvSpPr>
          <p:nvPr/>
        </p:nvSpPr>
        <p:spPr bwMode="auto">
          <a:xfrm>
            <a:off x="5580063" y="1196975"/>
            <a:ext cx="792162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2000" b="1">
                <a:solidFill>
                  <a:srgbClr val="660033"/>
                </a:solidFill>
                <a:latin typeface="Calibri" pitchFamily="34" charset="0"/>
              </a:rPr>
              <a:t>SCP</a:t>
            </a:r>
          </a:p>
        </p:txBody>
      </p:sp>
      <p:sp>
        <p:nvSpPr>
          <p:cNvPr id="37898" name="Text Box 12"/>
          <p:cNvSpPr txBox="1">
            <a:spLocks noChangeArrowheads="1"/>
          </p:cNvSpPr>
          <p:nvPr/>
        </p:nvSpPr>
        <p:spPr bwMode="auto">
          <a:xfrm>
            <a:off x="3741738" y="517525"/>
            <a:ext cx="1439862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2000" b="1">
                <a:solidFill>
                  <a:srgbClr val="660033"/>
                </a:solidFill>
                <a:latin typeface="Calibri" pitchFamily="34" charset="0"/>
              </a:rPr>
              <a:t>Recross</a:t>
            </a:r>
          </a:p>
        </p:txBody>
      </p:sp>
      <p:sp>
        <p:nvSpPr>
          <p:cNvPr id="37899" name="Oval 13"/>
          <p:cNvSpPr>
            <a:spLocks noChangeArrowheads="1"/>
          </p:cNvSpPr>
          <p:nvPr/>
        </p:nvSpPr>
        <p:spPr bwMode="auto">
          <a:xfrm>
            <a:off x="7235825" y="2779713"/>
            <a:ext cx="1728788" cy="649287"/>
          </a:xfrm>
          <a:prstGeom prst="ellipse">
            <a:avLst/>
          </a:prstGeom>
          <a:solidFill>
            <a:srgbClr val="40685B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b="1">
                <a:solidFill>
                  <a:schemeClr val="bg1"/>
                </a:solidFill>
                <a:latin typeface="Calibri" pitchFamily="34" charset="0"/>
              </a:rPr>
              <a:t>DORSAL</a:t>
            </a:r>
          </a:p>
        </p:txBody>
      </p:sp>
      <p:sp>
        <p:nvSpPr>
          <p:cNvPr id="37900" name="Oval 14"/>
          <p:cNvSpPr>
            <a:spLocks noChangeArrowheads="1"/>
          </p:cNvSpPr>
          <p:nvPr/>
        </p:nvSpPr>
        <p:spPr bwMode="auto">
          <a:xfrm>
            <a:off x="179388" y="2852738"/>
            <a:ext cx="1871662" cy="647700"/>
          </a:xfrm>
          <a:prstGeom prst="ellipse">
            <a:avLst/>
          </a:prstGeom>
          <a:solidFill>
            <a:srgbClr val="CC33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b="1">
                <a:solidFill>
                  <a:schemeClr val="bg1"/>
                </a:solidFill>
                <a:latin typeface="Calibri" pitchFamily="34" charset="0"/>
              </a:rPr>
              <a:t>VENTRAL</a:t>
            </a:r>
          </a:p>
        </p:txBody>
      </p:sp>
      <p:sp>
        <p:nvSpPr>
          <p:cNvPr id="2" name="Rectangle 1"/>
          <p:cNvSpPr/>
          <p:nvPr/>
        </p:nvSpPr>
        <p:spPr>
          <a:xfrm>
            <a:off x="76200" y="0"/>
            <a:ext cx="2679836" cy="523220"/>
          </a:xfrm>
          <a:prstGeom prst="rect">
            <a:avLst/>
          </a:prstGeom>
          <a:ln>
            <a:solidFill>
              <a:srgbClr val="000066"/>
            </a:solidFill>
          </a:ln>
        </p:spPr>
        <p:txBody>
          <a:bodyPr wrap="none">
            <a:spAutoFit/>
          </a:bodyPr>
          <a:lstStyle/>
          <a:p>
            <a:pPr lvl="0"/>
            <a:r>
              <a:rPr lang="en-US" sz="2800" b="1" dirty="0">
                <a:solidFill>
                  <a:srgbClr val="FF0000"/>
                </a:solidFill>
                <a:latin typeface="Calibri" pitchFamily="34" charset="0"/>
                <a:cs typeface="Arial" charset="0"/>
              </a:rPr>
              <a:t>2</a:t>
            </a:r>
            <a:r>
              <a:rPr lang="en-US" sz="2800" b="1" baseline="30000" dirty="0">
                <a:solidFill>
                  <a:srgbClr val="FF0000"/>
                </a:solidFill>
                <a:latin typeface="Calibri" pitchFamily="34" charset="0"/>
                <a:cs typeface="Arial" charset="0"/>
              </a:rPr>
              <a:t>nd</a:t>
            </a:r>
            <a:r>
              <a:rPr lang="en-US" sz="2800" b="1" dirty="0">
                <a:solidFill>
                  <a:srgbClr val="FF0000"/>
                </a:solidFill>
                <a:latin typeface="Calibri" pitchFamily="34" charset="0"/>
                <a:cs typeface="Arial" charset="0"/>
              </a:rPr>
              <a:t> order neuron</a:t>
            </a:r>
          </a:p>
        </p:txBody>
      </p:sp>
      <p:sp>
        <p:nvSpPr>
          <p:cNvPr id="3" name="Rectangle 2"/>
          <p:cNvSpPr/>
          <p:nvPr/>
        </p:nvSpPr>
        <p:spPr>
          <a:xfrm>
            <a:off x="6781800" y="693003"/>
            <a:ext cx="23622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b="1" u="sng" dirty="0" err="1">
                <a:solidFill>
                  <a:srgbClr val="0070C0"/>
                </a:solidFill>
                <a:latin typeface="Calibri" pitchFamily="34" charset="0"/>
                <a:cs typeface="Arial" charset="0"/>
              </a:rPr>
              <a:t>Ipsilat</a:t>
            </a:r>
            <a:r>
              <a:rPr lang="en-US" b="1" dirty="0">
                <a:solidFill>
                  <a:srgbClr val="0070C0"/>
                </a:solidFill>
                <a:latin typeface="Calibri" pitchFamily="34" charset="0"/>
                <a:cs typeface="Arial" charset="0"/>
              </a:rPr>
              <a:t>. Clarke’s nucleus.</a:t>
            </a:r>
          </a:p>
        </p:txBody>
      </p:sp>
      <p:sp>
        <p:nvSpPr>
          <p:cNvPr id="4" name="Rectangle 3"/>
          <p:cNvSpPr/>
          <p:nvPr/>
        </p:nvSpPr>
        <p:spPr>
          <a:xfrm>
            <a:off x="76200" y="609600"/>
            <a:ext cx="25908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b="1" u="sng" dirty="0">
                <a:solidFill>
                  <a:srgbClr val="C00000"/>
                </a:solidFill>
                <a:latin typeface="Calibri" pitchFamily="34" charset="0"/>
                <a:cs typeface="Arial" charset="0"/>
              </a:rPr>
              <a:t>Both</a:t>
            </a:r>
            <a:r>
              <a:rPr lang="en-US" b="1" dirty="0">
                <a:solidFill>
                  <a:srgbClr val="C00000"/>
                </a:solidFill>
                <a:latin typeface="Calibri" pitchFamily="34" charset="0"/>
                <a:cs typeface="Arial" charset="0"/>
              </a:rPr>
              <a:t> Clarke’s nuclei, mainly the </a:t>
            </a:r>
            <a:r>
              <a:rPr lang="en-US" b="1" u="sng" dirty="0" err="1">
                <a:solidFill>
                  <a:srgbClr val="C00000"/>
                </a:solidFill>
                <a:latin typeface="Calibri" pitchFamily="34" charset="0"/>
                <a:cs typeface="Arial" charset="0"/>
              </a:rPr>
              <a:t>contralat</a:t>
            </a:r>
            <a:r>
              <a:rPr lang="en-US" b="1" dirty="0">
                <a:solidFill>
                  <a:srgbClr val="C00000"/>
                </a:solidFill>
                <a:latin typeface="Calibri" pitchFamily="34" charset="0"/>
                <a:cs typeface="Arial" charset="0"/>
              </a:rPr>
              <a:t>. one.</a:t>
            </a:r>
          </a:p>
        </p:txBody>
      </p:sp>
      <p:sp>
        <p:nvSpPr>
          <p:cNvPr id="5" name="Rectangle 4"/>
          <p:cNvSpPr/>
          <p:nvPr/>
        </p:nvSpPr>
        <p:spPr>
          <a:xfrm>
            <a:off x="0" y="3805535"/>
            <a:ext cx="1985736" cy="523220"/>
          </a:xfrm>
          <a:prstGeom prst="rect">
            <a:avLst/>
          </a:prstGeom>
          <a:ln>
            <a:solidFill>
              <a:srgbClr val="000066"/>
            </a:solidFill>
          </a:ln>
        </p:spPr>
        <p:txBody>
          <a:bodyPr wrap="none">
            <a:spAutoFit/>
          </a:bodyPr>
          <a:lstStyle/>
          <a:p>
            <a:pPr lvl="0"/>
            <a:r>
              <a:rPr lang="en-US" sz="2800" b="1" dirty="0">
                <a:solidFill>
                  <a:srgbClr val="000066"/>
                </a:solidFill>
                <a:latin typeface="Calibri" pitchFamily="34" charset="0"/>
                <a:cs typeface="Arial" charset="0"/>
              </a:rPr>
              <a:t>Termination</a:t>
            </a:r>
          </a:p>
        </p:txBody>
      </p:sp>
      <p:sp>
        <p:nvSpPr>
          <p:cNvPr id="6" name="Rectangle 5"/>
          <p:cNvSpPr/>
          <p:nvPr/>
        </p:nvSpPr>
        <p:spPr>
          <a:xfrm>
            <a:off x="6460331" y="5334000"/>
            <a:ext cx="268366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b="1" dirty="0">
                <a:solidFill>
                  <a:srgbClr val="0070C0"/>
                </a:solidFill>
                <a:latin typeface="Calibri" pitchFamily="34" charset="0"/>
                <a:cs typeface="Arial" charset="0"/>
              </a:rPr>
              <a:t>Cerebellum via </a:t>
            </a:r>
            <a:r>
              <a:rPr lang="en-US" b="1" u="sng" dirty="0">
                <a:solidFill>
                  <a:srgbClr val="0070C0"/>
                </a:solidFill>
                <a:latin typeface="Calibri" pitchFamily="34" charset="0"/>
                <a:cs typeface="Arial" charset="0"/>
              </a:rPr>
              <a:t>inf</a:t>
            </a:r>
            <a:r>
              <a:rPr lang="en-US" b="1" dirty="0">
                <a:solidFill>
                  <a:srgbClr val="0070C0"/>
                </a:solidFill>
                <a:latin typeface="Calibri" pitchFamily="34" charset="0"/>
                <a:cs typeface="Arial" charset="0"/>
              </a:rPr>
              <a:t>. cerebellar peduncle (I.C.P.).</a:t>
            </a:r>
          </a:p>
        </p:txBody>
      </p:sp>
      <p:sp>
        <p:nvSpPr>
          <p:cNvPr id="7" name="Rectangle 6"/>
          <p:cNvSpPr/>
          <p:nvPr/>
        </p:nvSpPr>
        <p:spPr>
          <a:xfrm>
            <a:off x="1" y="4473476"/>
            <a:ext cx="25908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b="1" dirty="0">
                <a:solidFill>
                  <a:srgbClr val="C00000"/>
                </a:solidFill>
                <a:latin typeface="Calibri" pitchFamily="34" charset="0"/>
                <a:cs typeface="Arial" charset="0"/>
              </a:rPr>
              <a:t>Cerebellum via </a:t>
            </a:r>
            <a:r>
              <a:rPr lang="en-US" b="1" u="sng" dirty="0">
                <a:solidFill>
                  <a:srgbClr val="C00000"/>
                </a:solidFill>
                <a:latin typeface="Calibri" pitchFamily="34" charset="0"/>
                <a:cs typeface="Arial" charset="0"/>
              </a:rPr>
              <a:t>sup</a:t>
            </a:r>
            <a:r>
              <a:rPr lang="en-US" b="1" dirty="0">
                <a:solidFill>
                  <a:srgbClr val="C00000"/>
                </a:solidFill>
                <a:latin typeface="Calibri" pitchFamily="34" charset="0"/>
                <a:cs typeface="Arial" charset="0"/>
              </a:rPr>
              <a:t>. cerebellar peduncle (S.C.P.), </a:t>
            </a:r>
            <a:r>
              <a:rPr lang="en-US" b="1" u="sng" dirty="0">
                <a:solidFill>
                  <a:srgbClr val="C00000"/>
                </a:solidFill>
                <a:latin typeface="Calibri" pitchFamily="34" charset="0"/>
                <a:cs typeface="Arial" charset="0"/>
              </a:rPr>
              <a:t>after </a:t>
            </a:r>
            <a:r>
              <a:rPr lang="en-US" b="1" u="sng" dirty="0" err="1">
                <a:solidFill>
                  <a:srgbClr val="C00000"/>
                </a:solidFill>
                <a:latin typeface="Calibri" pitchFamily="34" charset="0"/>
                <a:cs typeface="Arial" charset="0"/>
              </a:rPr>
              <a:t>recrossing</a:t>
            </a:r>
            <a:r>
              <a:rPr lang="en-US" b="1" u="sng" dirty="0">
                <a:solidFill>
                  <a:srgbClr val="C00000"/>
                </a:solidFill>
                <a:latin typeface="Calibri" pitchFamily="34" charset="0"/>
                <a:cs typeface="Arial" charset="0"/>
              </a:rPr>
              <a:t> </a:t>
            </a:r>
            <a:r>
              <a:rPr lang="en-US" b="1" dirty="0">
                <a:solidFill>
                  <a:srgbClr val="C00000"/>
                </a:solidFill>
                <a:latin typeface="Calibri" pitchFamily="34" charset="0"/>
                <a:cs typeface="Arial" charset="0"/>
              </a:rPr>
              <a:t>at the level of the midbrain.</a:t>
            </a:r>
          </a:p>
        </p:txBody>
      </p:sp>
    </p:spTree>
    <p:extLst>
      <p:ext uri="{BB962C8B-B14F-4D97-AF65-F5344CB8AC3E}">
        <p14:creationId xmlns:p14="http://schemas.microsoft.com/office/powerpoint/2010/main" val="1177937662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Content Placeholder 5" descr="sensory decussation copy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810" t="6732" r="9074" b="8473"/>
          <a:stretch>
            <a:fillRect/>
          </a:stretch>
        </p:blipFill>
        <p:spPr bwMode="auto">
          <a:xfrm>
            <a:off x="1981200" y="1066800"/>
            <a:ext cx="5822950" cy="5522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6477000" y="609600"/>
            <a:ext cx="2286000" cy="70802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en-US" sz="2000" dirty="0"/>
              <a:t>Accessory </a:t>
            </a:r>
            <a:r>
              <a:rPr lang="en-US" sz="2000" dirty="0" err="1"/>
              <a:t>cuneate</a:t>
            </a:r>
            <a:r>
              <a:rPr lang="en-US" sz="2000" dirty="0"/>
              <a:t> nucleus</a:t>
            </a:r>
          </a:p>
        </p:txBody>
      </p:sp>
      <p:cxnSp>
        <p:nvCxnSpPr>
          <p:cNvPr id="4" name="Straight Arrow Connector 3"/>
          <p:cNvCxnSpPr/>
          <p:nvPr/>
        </p:nvCxnSpPr>
        <p:spPr>
          <a:xfrm rot="5400000">
            <a:off x="6553200" y="1600200"/>
            <a:ext cx="914400" cy="609600"/>
          </a:xfrm>
          <a:prstGeom prst="straightConnector1">
            <a:avLst/>
          </a:prstGeom>
          <a:ln w="57150">
            <a:solidFill>
              <a:schemeClr val="accent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13604367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1371600"/>
            <a:ext cx="5029200" cy="5105400"/>
          </a:xfrm>
        </p:spPr>
        <p:txBody>
          <a:bodyPr rtlCol="0">
            <a:normAutofit lnSpcReduction="1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smtClean="0"/>
              <a:t>Some </a:t>
            </a:r>
            <a:r>
              <a:rPr lang="en-US" b="1" dirty="0">
                <a:solidFill>
                  <a:srgbClr val="00B0F0"/>
                </a:solidFill>
              </a:rPr>
              <a:t>C.</a:t>
            </a:r>
            <a:r>
              <a:rPr lang="en-US" dirty="0"/>
              <a:t> fibers ascend in the </a:t>
            </a:r>
            <a:r>
              <a:rPr lang="en-US" dirty="0" err="1"/>
              <a:t>cuneate</a:t>
            </a:r>
            <a:r>
              <a:rPr lang="en-US" dirty="0"/>
              <a:t> tract, but leave it to terminate in the </a:t>
            </a:r>
            <a:r>
              <a:rPr lang="en-US" b="1" dirty="0">
                <a:solidFill>
                  <a:srgbClr val="00B0F0"/>
                </a:solidFill>
              </a:rPr>
              <a:t>accessory </a:t>
            </a:r>
            <a:r>
              <a:rPr lang="en-US" b="1" dirty="0" err="1">
                <a:solidFill>
                  <a:srgbClr val="00B0F0"/>
                </a:solidFill>
              </a:rPr>
              <a:t>cuneate</a:t>
            </a:r>
            <a:r>
              <a:rPr lang="en-US" b="1" dirty="0">
                <a:solidFill>
                  <a:srgbClr val="00B0F0"/>
                </a:solidFill>
              </a:rPr>
              <a:t> nucleus </a:t>
            </a:r>
            <a:r>
              <a:rPr lang="en-US" dirty="0"/>
              <a:t>in medulla (its axons leave the medulla as the </a:t>
            </a:r>
            <a:r>
              <a:rPr lang="en-US" b="1" dirty="0">
                <a:solidFill>
                  <a:srgbClr val="00B0F0"/>
                </a:solidFill>
              </a:rPr>
              <a:t>post. external </a:t>
            </a:r>
            <a:r>
              <a:rPr lang="en-US" b="1" dirty="0" err="1">
                <a:solidFill>
                  <a:srgbClr val="00B0F0"/>
                </a:solidFill>
              </a:rPr>
              <a:t>arcuate</a:t>
            </a:r>
            <a:r>
              <a:rPr lang="en-US" b="1" dirty="0">
                <a:solidFill>
                  <a:srgbClr val="00B0F0"/>
                </a:solidFill>
              </a:rPr>
              <a:t> fibers (</a:t>
            </a:r>
            <a:r>
              <a:rPr lang="en-US" b="1" dirty="0" err="1">
                <a:solidFill>
                  <a:srgbClr val="00B0F0"/>
                </a:solidFill>
              </a:rPr>
              <a:t>cuneo-cerebellar</a:t>
            </a:r>
            <a:r>
              <a:rPr lang="en-US" b="1" dirty="0">
                <a:solidFill>
                  <a:srgbClr val="00B0F0"/>
                </a:solidFill>
              </a:rPr>
              <a:t> tract), </a:t>
            </a:r>
            <a:r>
              <a:rPr lang="en-US" dirty="0"/>
              <a:t>via the inf. </a:t>
            </a:r>
            <a:r>
              <a:rPr lang="en-US" dirty="0" err="1"/>
              <a:t>cerebellar</a:t>
            </a:r>
            <a:r>
              <a:rPr lang="en-US" dirty="0"/>
              <a:t> peduncle </a:t>
            </a:r>
            <a:r>
              <a:rPr lang="en-US" b="1" dirty="0">
                <a:solidFill>
                  <a:srgbClr val="00B0F0"/>
                </a:solidFill>
              </a:rPr>
              <a:t>(I.C.P.)</a:t>
            </a:r>
            <a:r>
              <a:rPr lang="en-US" dirty="0"/>
              <a:t>to terminate in the </a:t>
            </a:r>
            <a:r>
              <a:rPr lang="en-US" b="1" dirty="0">
                <a:solidFill>
                  <a:srgbClr val="00B0F0"/>
                </a:solidFill>
              </a:rPr>
              <a:t>cerebellum.</a:t>
            </a:r>
            <a:r>
              <a:rPr lang="en-US" dirty="0"/>
              <a:t>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n-US" dirty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n-US" dirty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dirty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dirty="0"/>
          </a:p>
        </p:txBody>
      </p:sp>
      <p:pic>
        <p:nvPicPr>
          <p:cNvPr id="20484" name="Picture 3" descr="F:\Dr George\Package TWO\File 2\Section 1\UnLabeled\scan0006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583" t="48933"/>
          <a:stretch>
            <a:fillRect/>
          </a:stretch>
        </p:blipFill>
        <p:spPr>
          <a:xfrm>
            <a:off x="5029200" y="1676400"/>
            <a:ext cx="3941763" cy="5181600"/>
          </a:xfrm>
        </p:spPr>
      </p:pic>
      <p:cxnSp>
        <p:nvCxnSpPr>
          <p:cNvPr id="13" name="Straight Arrow Connector 12"/>
          <p:cNvCxnSpPr/>
          <p:nvPr/>
        </p:nvCxnSpPr>
        <p:spPr>
          <a:xfrm>
            <a:off x="3733800" y="2743200"/>
            <a:ext cx="2819400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V="1">
            <a:off x="4114800" y="2209800"/>
            <a:ext cx="3200400" cy="21336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Oval 15"/>
          <p:cNvSpPr/>
          <p:nvPr/>
        </p:nvSpPr>
        <p:spPr>
          <a:xfrm>
            <a:off x="7086600" y="4495800"/>
            <a:ext cx="1447800" cy="457200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dirty="0">
                <a:solidFill>
                  <a:srgbClr val="FF0066"/>
                </a:solidFill>
              </a:rPr>
              <a:t>S,L,</a:t>
            </a:r>
            <a:r>
              <a:rPr lang="en-US" sz="2000" b="1" dirty="0">
                <a:solidFill>
                  <a:srgbClr val="23B350"/>
                </a:solidFill>
              </a:rPr>
              <a:t>T,C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828800" y="76200"/>
            <a:ext cx="562891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 smtClean="0">
                <a:solidFill>
                  <a:srgbClr val="FF0000"/>
                </a:solidFill>
              </a:rPr>
              <a:t>Cuneo-cerebellar </a:t>
            </a:r>
            <a:r>
              <a:rPr lang="en-US" sz="4400" b="1" dirty="0">
                <a:solidFill>
                  <a:srgbClr val="FF0000"/>
                </a:solidFill>
              </a:rPr>
              <a:t>tract</a:t>
            </a:r>
            <a:endParaRPr lang="en-US" sz="4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2297411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672" t="22501" r="33841" b="19855"/>
          <a:stretch>
            <a:fillRect/>
          </a:stretch>
        </p:blipFill>
        <p:spPr bwMode="auto">
          <a:xfrm>
            <a:off x="2935288" y="331788"/>
            <a:ext cx="5884862" cy="6526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59" name="Text Box 5"/>
          <p:cNvSpPr txBox="1">
            <a:spLocks noChangeArrowheads="1"/>
          </p:cNvSpPr>
          <p:nvPr/>
        </p:nvSpPr>
        <p:spPr bwMode="auto">
          <a:xfrm>
            <a:off x="7164388" y="3895725"/>
            <a:ext cx="8636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2000" b="1">
                <a:solidFill>
                  <a:srgbClr val="FF0066"/>
                </a:solidFill>
                <a:latin typeface="Calibri" pitchFamily="34" charset="0"/>
              </a:rPr>
              <a:t>DRG</a:t>
            </a:r>
          </a:p>
        </p:txBody>
      </p:sp>
      <p:sp>
        <p:nvSpPr>
          <p:cNvPr id="19460" name="Text Box 6"/>
          <p:cNvSpPr txBox="1">
            <a:spLocks noChangeArrowheads="1"/>
          </p:cNvSpPr>
          <p:nvPr/>
        </p:nvSpPr>
        <p:spPr bwMode="auto">
          <a:xfrm>
            <a:off x="7885113" y="4437063"/>
            <a:ext cx="1258887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b="1">
                <a:solidFill>
                  <a:srgbClr val="FF0066"/>
                </a:solidFill>
                <a:latin typeface="Calibri" pitchFamily="34" charset="0"/>
              </a:rPr>
              <a:t>Heavily</a:t>
            </a:r>
          </a:p>
        </p:txBody>
      </p:sp>
      <p:sp>
        <p:nvSpPr>
          <p:cNvPr id="19461" name="Text Box 7"/>
          <p:cNvSpPr txBox="1">
            <a:spLocks noChangeArrowheads="1"/>
          </p:cNvSpPr>
          <p:nvPr/>
        </p:nvSpPr>
        <p:spPr bwMode="auto">
          <a:xfrm>
            <a:off x="5003800" y="5876925"/>
            <a:ext cx="6477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2000" b="1">
                <a:solidFill>
                  <a:srgbClr val="FF0066"/>
                </a:solidFill>
                <a:latin typeface="Calibri" pitchFamily="34" charset="0"/>
              </a:rPr>
              <a:t>VII</a:t>
            </a:r>
          </a:p>
        </p:txBody>
      </p:sp>
      <p:sp>
        <p:nvSpPr>
          <p:cNvPr id="5130" name="Text Box 10"/>
          <p:cNvSpPr txBox="1">
            <a:spLocks noChangeArrowheads="1"/>
          </p:cNvSpPr>
          <p:nvPr/>
        </p:nvSpPr>
        <p:spPr bwMode="auto">
          <a:xfrm>
            <a:off x="179388" y="139700"/>
            <a:ext cx="3097212" cy="29854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2800" b="1" u="sng" dirty="0" err="1">
                <a:solidFill>
                  <a:srgbClr val="3333CC"/>
                </a:solidFill>
                <a:latin typeface="Calibri" pitchFamily="34" charset="0"/>
              </a:rPr>
              <a:t>Spino-olivary</a:t>
            </a:r>
            <a:r>
              <a:rPr lang="en-US" sz="2800" b="1" u="sng" dirty="0">
                <a:solidFill>
                  <a:srgbClr val="3333CC"/>
                </a:solidFill>
                <a:latin typeface="Calibri" pitchFamily="34" charset="0"/>
              </a:rPr>
              <a:t> T.</a:t>
            </a:r>
          </a:p>
          <a:p>
            <a:pPr eaLnBrk="1" hangingPunct="1">
              <a:spcBef>
                <a:spcPct val="50000"/>
              </a:spcBef>
            </a:pPr>
            <a:r>
              <a:rPr lang="en-US" sz="2000" b="1" dirty="0">
                <a:solidFill>
                  <a:srgbClr val="3333CC"/>
                </a:solidFill>
                <a:latin typeface="Calibri" pitchFamily="34" charset="0"/>
              </a:rPr>
              <a:t>* </a:t>
            </a:r>
            <a:r>
              <a:rPr lang="en-US" sz="2000" b="1" dirty="0" err="1">
                <a:solidFill>
                  <a:srgbClr val="3333CC"/>
                </a:solidFill>
              </a:rPr>
              <a:t>Uncoscious</a:t>
            </a:r>
            <a:r>
              <a:rPr lang="en-US" sz="2000" b="1" dirty="0">
                <a:solidFill>
                  <a:srgbClr val="3333CC"/>
                </a:solidFill>
              </a:rPr>
              <a:t> proprioception to </a:t>
            </a:r>
            <a:r>
              <a:rPr lang="en-US" sz="2000" b="1" dirty="0" err="1">
                <a:solidFill>
                  <a:srgbClr val="3333CC"/>
                </a:solidFill>
              </a:rPr>
              <a:t>contralat</a:t>
            </a:r>
            <a:r>
              <a:rPr lang="en-US" sz="2000" b="1" dirty="0">
                <a:solidFill>
                  <a:srgbClr val="3333CC"/>
                </a:solidFill>
              </a:rPr>
              <a:t>. inf. olive which projects to the </a:t>
            </a:r>
            <a:r>
              <a:rPr lang="en-US" sz="2000" b="1" dirty="0" err="1">
                <a:solidFill>
                  <a:srgbClr val="3333CC"/>
                </a:solidFill>
              </a:rPr>
              <a:t>contralat</a:t>
            </a:r>
            <a:r>
              <a:rPr lang="en-US" sz="2000" b="1" dirty="0">
                <a:solidFill>
                  <a:srgbClr val="3333CC"/>
                </a:solidFill>
              </a:rPr>
              <a:t>. cerebellum via the I.C.P.</a:t>
            </a:r>
          </a:p>
          <a:p>
            <a:pPr eaLnBrk="1" hangingPunct="1">
              <a:spcBef>
                <a:spcPct val="50000"/>
              </a:spcBef>
            </a:pPr>
            <a:endParaRPr lang="en-US" sz="2000" b="1" dirty="0">
              <a:solidFill>
                <a:srgbClr val="3333CC"/>
              </a:solidFill>
              <a:latin typeface="Calibri" pitchFamily="34" charset="0"/>
            </a:endParaRPr>
          </a:p>
        </p:txBody>
      </p:sp>
      <p:sp>
        <p:nvSpPr>
          <p:cNvPr id="5131" name="Line 11"/>
          <p:cNvSpPr>
            <a:spLocks noChangeShapeType="1"/>
          </p:cNvSpPr>
          <p:nvPr/>
        </p:nvSpPr>
        <p:spPr bwMode="auto">
          <a:xfrm flipV="1">
            <a:off x="4427538" y="2852738"/>
            <a:ext cx="2592387" cy="360362"/>
          </a:xfrm>
          <a:prstGeom prst="line">
            <a:avLst/>
          </a:prstGeom>
          <a:noFill/>
          <a:ln w="57150">
            <a:solidFill>
              <a:srgbClr val="3333CC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" name="Rectangle 1"/>
          <p:cNvSpPr/>
          <p:nvPr/>
        </p:nvSpPr>
        <p:spPr>
          <a:xfrm>
            <a:off x="1752600" y="3429000"/>
            <a:ext cx="2286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err="1">
                <a:solidFill>
                  <a:srgbClr val="3333CC"/>
                </a:solidFill>
              </a:rPr>
              <a:t>Contralat</a:t>
            </a:r>
            <a:r>
              <a:rPr lang="en-US" b="1" dirty="0">
                <a:solidFill>
                  <a:srgbClr val="3333CC"/>
                </a:solidFill>
              </a:rPr>
              <a:t>. inf. </a:t>
            </a:r>
            <a:r>
              <a:rPr lang="en-US" b="1" dirty="0" err="1">
                <a:solidFill>
                  <a:srgbClr val="3333CC"/>
                </a:solidFill>
              </a:rPr>
              <a:t>olivary</a:t>
            </a:r>
            <a:r>
              <a:rPr lang="en-US" b="1" dirty="0">
                <a:solidFill>
                  <a:srgbClr val="3333CC"/>
                </a:solidFill>
              </a:rPr>
              <a:t> </a:t>
            </a:r>
            <a:r>
              <a:rPr lang="en-US" b="1" dirty="0" err="1">
                <a:solidFill>
                  <a:srgbClr val="3333CC"/>
                </a:solidFill>
              </a:rPr>
              <a:t>ncleus</a:t>
            </a:r>
            <a:r>
              <a:rPr lang="en-US" b="1" dirty="0">
                <a:solidFill>
                  <a:srgbClr val="3333CC"/>
                </a:solidFill>
              </a:rPr>
              <a:t> of medulla</a:t>
            </a:r>
          </a:p>
        </p:txBody>
      </p:sp>
    </p:spTree>
    <p:extLst>
      <p:ext uri="{BB962C8B-B14F-4D97-AF65-F5344CB8AC3E}">
        <p14:creationId xmlns:p14="http://schemas.microsoft.com/office/powerpoint/2010/main" val="4078426435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5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30" grpId="0"/>
      <p:bldP spid="5131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F:\Dr George\Package TWO\File 2\Section 1\UnLabeled\Untitled-2 - Copy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638550" y="1371600"/>
            <a:ext cx="5353050" cy="4403725"/>
          </a:xfrm>
        </p:spPr>
      </p:pic>
      <p:sp>
        <p:nvSpPr>
          <p:cNvPr id="614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Tracts of the White matter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762000"/>
            <a:ext cx="3810000" cy="5715000"/>
          </a:xfrm>
        </p:spPr>
        <p:txBody>
          <a:bodyPr rtlCol="0">
            <a:normAutofit fontScale="850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3400" b="1" i="1" u="sng" dirty="0" smtClean="0"/>
              <a:t>3 columns: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n-US" b="1" dirty="0" smtClean="0">
              <a:solidFill>
                <a:srgbClr val="00B0F0"/>
              </a:solidFill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b="1" dirty="0" smtClean="0">
                <a:solidFill>
                  <a:srgbClr val="002060"/>
                </a:solidFill>
              </a:rPr>
              <a:t>1- Anterior.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b="1" dirty="0" smtClean="0">
                <a:solidFill>
                  <a:srgbClr val="7030A0"/>
                </a:solidFill>
              </a:rPr>
              <a:t>2- Lat</a:t>
            </a:r>
            <a:r>
              <a:rPr lang="en-US" dirty="0" smtClean="0">
                <a:solidFill>
                  <a:srgbClr val="7030A0"/>
                </a:solidFill>
              </a:rPr>
              <a:t>eral.</a:t>
            </a:r>
            <a:endParaRPr lang="en-US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b="1" dirty="0" smtClean="0">
                <a:solidFill>
                  <a:srgbClr val="FF0000"/>
                </a:solidFill>
              </a:rPr>
              <a:t>3- Post</a:t>
            </a:r>
            <a:r>
              <a:rPr lang="en-US" dirty="0" smtClean="0">
                <a:solidFill>
                  <a:srgbClr val="FF0000"/>
                </a:solidFill>
              </a:rPr>
              <a:t>erior.</a:t>
            </a:r>
            <a:endParaRPr lang="en-US" sz="3400" b="1" i="1" u="sng" dirty="0" smtClean="0"/>
          </a:p>
          <a:p>
            <a:pPr marL="0" indent="0" eaLnBrk="1" fontAlgn="auto" hangingPunct="1">
              <a:spcAft>
                <a:spcPts val="0"/>
              </a:spcAft>
              <a:buFontTx/>
              <a:buNone/>
              <a:defRPr/>
            </a:pPr>
            <a:r>
              <a:rPr lang="en-US" sz="3400" b="1" i="1" u="sng" dirty="0" smtClean="0"/>
              <a:t>3 types:</a:t>
            </a:r>
            <a:endParaRPr lang="en-US" sz="3400" b="1" i="1" u="sng" dirty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b="1" dirty="0" smtClean="0">
                <a:solidFill>
                  <a:srgbClr val="C00000"/>
                </a:solidFill>
              </a:rPr>
              <a:t>1- Ascending </a:t>
            </a:r>
            <a:r>
              <a:rPr lang="en-US" dirty="0" smtClean="0"/>
              <a:t>(carrying sensations to higher centers).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b="1" dirty="0" smtClean="0">
                <a:solidFill>
                  <a:srgbClr val="7030A0"/>
                </a:solidFill>
              </a:rPr>
              <a:t>2- Descending </a:t>
            </a:r>
            <a:r>
              <a:rPr lang="en-US" dirty="0" smtClean="0"/>
              <a:t>(carrying motor orders from higher centers).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b="1" dirty="0" smtClean="0"/>
              <a:t>3- Associative </a:t>
            </a:r>
            <a:r>
              <a:rPr lang="en-US" dirty="0" smtClean="0"/>
              <a:t>(connecting  different segments of the spinal cord).</a:t>
            </a:r>
            <a:endParaRPr lang="en-US" dirty="0"/>
          </a:p>
        </p:txBody>
      </p:sp>
      <p:cxnSp>
        <p:nvCxnSpPr>
          <p:cNvPr id="7" name="Straight Arrow Connector 6"/>
          <p:cNvCxnSpPr/>
          <p:nvPr/>
        </p:nvCxnSpPr>
        <p:spPr>
          <a:xfrm rot="5400000">
            <a:off x="4838701" y="3771900"/>
            <a:ext cx="685800" cy="3175"/>
          </a:xfrm>
          <a:prstGeom prst="straightConnector1">
            <a:avLst/>
          </a:prstGeom>
          <a:ln w="38100"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 rot="5400000">
            <a:off x="4991101" y="3924300"/>
            <a:ext cx="685800" cy="3175"/>
          </a:xfrm>
          <a:prstGeom prst="straightConnector1">
            <a:avLst/>
          </a:prstGeom>
          <a:ln w="38100">
            <a:solidFill>
              <a:srgbClr val="C00000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6934200" y="2286000"/>
            <a:ext cx="1676400" cy="31702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dirty="0">
                <a:solidFill>
                  <a:srgbClr val="FF0066"/>
                </a:solidFill>
                <a:latin typeface="+mn-lt"/>
                <a:cs typeface="Arial" charset="0"/>
              </a:rPr>
              <a:t>Post.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000" b="1" dirty="0">
              <a:solidFill>
                <a:srgbClr val="FF0066"/>
              </a:solidFill>
              <a:latin typeface="+mn-lt"/>
              <a:cs typeface="Arial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000" b="1" dirty="0">
              <a:solidFill>
                <a:srgbClr val="FF0066"/>
              </a:solidFill>
              <a:latin typeface="+mn-lt"/>
              <a:cs typeface="Arial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000" b="1" dirty="0">
              <a:solidFill>
                <a:srgbClr val="FF0066"/>
              </a:solidFill>
              <a:latin typeface="+mn-lt"/>
              <a:cs typeface="Arial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dirty="0">
                <a:solidFill>
                  <a:srgbClr val="FF0066"/>
                </a:solidFill>
                <a:latin typeface="+mn-lt"/>
                <a:cs typeface="Arial" charset="0"/>
              </a:rPr>
              <a:t>             </a:t>
            </a:r>
            <a:r>
              <a:rPr lang="en-US" sz="2000" b="1" dirty="0">
                <a:solidFill>
                  <a:schemeClr val="bg2">
                    <a:lumMod val="50000"/>
                  </a:schemeClr>
                </a:solidFill>
                <a:latin typeface="+mn-lt"/>
                <a:cs typeface="Arial" charset="0"/>
              </a:rPr>
              <a:t>Lat.</a:t>
            </a:r>
            <a:endParaRPr lang="en-US" sz="2000" b="1" dirty="0">
              <a:solidFill>
                <a:srgbClr val="FF0066"/>
              </a:solidFill>
              <a:latin typeface="+mn-lt"/>
              <a:cs typeface="Arial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dirty="0">
                <a:solidFill>
                  <a:srgbClr val="FF0066"/>
                </a:solidFill>
                <a:latin typeface="+mn-lt"/>
                <a:cs typeface="Arial" charset="0"/>
              </a:rPr>
              <a:t>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000" b="1" dirty="0">
              <a:solidFill>
                <a:srgbClr val="FF0066"/>
              </a:solidFill>
              <a:latin typeface="+mn-lt"/>
              <a:cs typeface="Arial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000" b="1" dirty="0">
              <a:solidFill>
                <a:srgbClr val="FF0066"/>
              </a:solidFill>
              <a:latin typeface="+mn-lt"/>
              <a:cs typeface="Arial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000" b="1" dirty="0">
              <a:solidFill>
                <a:srgbClr val="FF0066"/>
              </a:solidFill>
              <a:latin typeface="+mn-lt"/>
              <a:cs typeface="Arial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dirty="0">
                <a:solidFill>
                  <a:srgbClr val="00B0F0"/>
                </a:solidFill>
                <a:latin typeface="+mn-lt"/>
                <a:cs typeface="Arial" charset="0"/>
              </a:rPr>
              <a:t>Ant.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7315200" y="1581150"/>
            <a:ext cx="1828800" cy="44005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dirty="0">
                <a:solidFill>
                  <a:schemeClr val="accent3">
                    <a:lumMod val="75000"/>
                  </a:schemeClr>
                </a:solidFill>
                <a:latin typeface="+mn-lt"/>
                <a:cs typeface="Arial" charset="0"/>
              </a:rPr>
              <a:t>Dorsal root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000" b="1" dirty="0">
              <a:solidFill>
                <a:schemeClr val="accent3">
                  <a:lumMod val="75000"/>
                </a:schemeClr>
              </a:solidFill>
              <a:latin typeface="+mn-lt"/>
              <a:cs typeface="Arial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000" b="1" dirty="0">
              <a:solidFill>
                <a:schemeClr val="accent3">
                  <a:lumMod val="75000"/>
                </a:schemeClr>
              </a:solidFill>
              <a:latin typeface="+mn-lt"/>
              <a:cs typeface="Arial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000" b="1" dirty="0">
              <a:solidFill>
                <a:schemeClr val="accent3">
                  <a:lumMod val="75000"/>
                </a:schemeClr>
              </a:solidFill>
              <a:latin typeface="+mn-lt"/>
              <a:cs typeface="Arial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000" b="1" dirty="0">
              <a:solidFill>
                <a:schemeClr val="accent3">
                  <a:lumMod val="75000"/>
                </a:schemeClr>
              </a:solidFill>
              <a:latin typeface="+mn-lt"/>
              <a:cs typeface="Arial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000" b="1" dirty="0">
              <a:solidFill>
                <a:schemeClr val="accent3">
                  <a:lumMod val="75000"/>
                </a:schemeClr>
              </a:solidFill>
              <a:latin typeface="+mn-lt"/>
              <a:cs typeface="Arial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000" b="1" dirty="0">
              <a:solidFill>
                <a:schemeClr val="accent3">
                  <a:lumMod val="75000"/>
                </a:schemeClr>
              </a:solidFill>
              <a:latin typeface="+mn-lt"/>
              <a:cs typeface="Arial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000" b="1" dirty="0">
              <a:solidFill>
                <a:schemeClr val="accent3">
                  <a:lumMod val="75000"/>
                </a:schemeClr>
              </a:solidFill>
              <a:latin typeface="+mn-lt"/>
              <a:cs typeface="Arial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000" b="1" dirty="0">
              <a:solidFill>
                <a:schemeClr val="accent3">
                  <a:lumMod val="75000"/>
                </a:schemeClr>
              </a:solidFill>
              <a:latin typeface="+mn-lt"/>
              <a:cs typeface="Arial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000" b="1" dirty="0">
              <a:solidFill>
                <a:schemeClr val="accent3">
                  <a:lumMod val="75000"/>
                </a:schemeClr>
              </a:solidFill>
              <a:latin typeface="+mn-lt"/>
              <a:cs typeface="Arial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000" b="1" dirty="0">
              <a:solidFill>
                <a:schemeClr val="accent3">
                  <a:lumMod val="75000"/>
                </a:schemeClr>
              </a:solidFill>
              <a:latin typeface="+mn-lt"/>
              <a:cs typeface="Arial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000" b="1" dirty="0">
              <a:solidFill>
                <a:schemeClr val="accent3">
                  <a:lumMod val="75000"/>
                </a:schemeClr>
              </a:solidFill>
              <a:latin typeface="+mn-lt"/>
              <a:cs typeface="Arial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000" b="1" dirty="0">
              <a:solidFill>
                <a:schemeClr val="accent3">
                  <a:lumMod val="75000"/>
                </a:schemeClr>
              </a:solidFill>
              <a:latin typeface="+mn-lt"/>
              <a:cs typeface="Arial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dirty="0">
                <a:solidFill>
                  <a:schemeClr val="accent4">
                    <a:lumMod val="75000"/>
                  </a:schemeClr>
                </a:solidFill>
                <a:latin typeface="+mn-lt"/>
                <a:cs typeface="Arial" charset="0"/>
              </a:rPr>
              <a:t>Ventral root</a:t>
            </a:r>
          </a:p>
        </p:txBody>
      </p:sp>
    </p:spTree>
    <p:extLst>
      <p:ext uri="{BB962C8B-B14F-4D97-AF65-F5344CB8AC3E}">
        <p14:creationId xmlns:p14="http://schemas.microsoft.com/office/powerpoint/2010/main" val="3824367703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667000" y="71735"/>
            <a:ext cx="3517310" cy="461665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Ascending tracts (Sensory)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0" y="609601"/>
            <a:ext cx="3048000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A. </a:t>
            </a:r>
            <a:r>
              <a:rPr lang="en-US" b="1" dirty="0" err="1" smtClean="0">
                <a:solidFill>
                  <a:srgbClr val="FF0000"/>
                </a:solidFill>
              </a:rPr>
              <a:t>Lemniscal</a:t>
            </a:r>
            <a:r>
              <a:rPr lang="en-US" b="1" dirty="0" smtClean="0">
                <a:solidFill>
                  <a:srgbClr val="FF0000"/>
                </a:solidFill>
              </a:rPr>
              <a:t> system :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140774" y="605135"/>
            <a:ext cx="432682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Lie in the dorsal column.</a:t>
            </a:r>
          </a:p>
          <a:p>
            <a:r>
              <a:rPr lang="en-US" dirty="0" smtClean="0"/>
              <a:t>Carries conscious proprioception.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762000" y="1519535"/>
            <a:ext cx="593143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1- </a:t>
            </a:r>
            <a:r>
              <a:rPr lang="en-US" dirty="0" err="1" smtClean="0"/>
              <a:t>Gracil</a:t>
            </a:r>
            <a:r>
              <a:rPr lang="en-US" dirty="0" smtClean="0"/>
              <a:t> tract   (Lower body proprioception.)</a:t>
            </a:r>
          </a:p>
          <a:p>
            <a:r>
              <a:rPr lang="en-US" dirty="0" smtClean="0"/>
              <a:t>2- </a:t>
            </a:r>
            <a:r>
              <a:rPr lang="en-US" dirty="0" err="1" smtClean="0"/>
              <a:t>Cuneat</a:t>
            </a:r>
            <a:r>
              <a:rPr lang="en-US" dirty="0" smtClean="0"/>
              <a:t> tract  (upper </a:t>
            </a:r>
            <a:r>
              <a:rPr lang="en-US" dirty="0"/>
              <a:t>body proprioception.)</a:t>
            </a:r>
          </a:p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0" y="2457271"/>
            <a:ext cx="8923468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B. Unconscious proprioceptive tracts </a:t>
            </a:r>
            <a:r>
              <a:rPr lang="en-US" dirty="0" smtClean="0"/>
              <a:t>(to cerebellum) Lateral column</a:t>
            </a:r>
          </a:p>
          <a:p>
            <a:r>
              <a:rPr lang="en-US" dirty="0" smtClean="0"/>
              <a:t>          </a:t>
            </a:r>
          </a:p>
          <a:p>
            <a:r>
              <a:rPr lang="en-US" dirty="0"/>
              <a:t> </a:t>
            </a:r>
            <a:r>
              <a:rPr lang="en-US" dirty="0" smtClean="0"/>
              <a:t>        1-Two </a:t>
            </a:r>
            <a:r>
              <a:rPr lang="en-US" dirty="0" err="1" smtClean="0"/>
              <a:t>spino</a:t>
            </a:r>
            <a:r>
              <a:rPr lang="en-US" dirty="0" smtClean="0"/>
              <a:t>-cerebellar tracts (Ant.&amp; Post.)</a:t>
            </a:r>
          </a:p>
          <a:p>
            <a:r>
              <a:rPr lang="en-US" dirty="0"/>
              <a:t> </a:t>
            </a:r>
            <a:r>
              <a:rPr lang="en-US" dirty="0" smtClean="0"/>
              <a:t>        2-Spino-olivary tract.</a:t>
            </a:r>
            <a:endParaRPr lang="en-US" dirty="0"/>
          </a:p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0" y="4362271"/>
            <a:ext cx="9156224" cy="30469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C. Anterolateral system</a:t>
            </a:r>
            <a:r>
              <a:rPr lang="en-US" dirty="0" smtClean="0"/>
              <a:t>: Ant. And lat. Columns – carries </a:t>
            </a:r>
            <a:r>
              <a:rPr lang="en-US" dirty="0" err="1" smtClean="0"/>
              <a:t>exteroception</a:t>
            </a:r>
            <a:r>
              <a:rPr lang="en-US" dirty="0" smtClean="0"/>
              <a:t>.</a:t>
            </a:r>
          </a:p>
          <a:p>
            <a:r>
              <a:rPr lang="en-US" dirty="0" smtClean="0"/>
              <a:t>         </a:t>
            </a:r>
          </a:p>
          <a:p>
            <a:r>
              <a:rPr lang="en-US" dirty="0"/>
              <a:t> </a:t>
            </a:r>
            <a:r>
              <a:rPr lang="en-US" dirty="0" smtClean="0"/>
              <a:t>        1- Lateral </a:t>
            </a:r>
            <a:r>
              <a:rPr lang="en-US" dirty="0" err="1" smtClean="0"/>
              <a:t>spinothalamic</a:t>
            </a:r>
            <a:r>
              <a:rPr lang="en-US" dirty="0" smtClean="0"/>
              <a:t> tract (pain &amp;temp)</a:t>
            </a:r>
            <a:endParaRPr lang="en-US" dirty="0"/>
          </a:p>
          <a:p>
            <a:r>
              <a:rPr lang="en-US" dirty="0" smtClean="0"/>
              <a:t>         2-Ant. </a:t>
            </a:r>
            <a:r>
              <a:rPr lang="en-US" dirty="0" err="1" smtClean="0"/>
              <a:t>spinothalamic</a:t>
            </a:r>
            <a:r>
              <a:rPr lang="en-US" dirty="0" smtClean="0"/>
              <a:t> </a:t>
            </a:r>
            <a:r>
              <a:rPr lang="en-US" dirty="0"/>
              <a:t>tract </a:t>
            </a:r>
            <a:r>
              <a:rPr lang="en-US" dirty="0" smtClean="0"/>
              <a:t>(crude touch)</a:t>
            </a:r>
          </a:p>
          <a:p>
            <a:r>
              <a:rPr lang="en-US" dirty="0"/>
              <a:t> </a:t>
            </a:r>
            <a:r>
              <a:rPr lang="en-US" dirty="0" smtClean="0"/>
              <a:t>        3-Spino-tectal tract.</a:t>
            </a:r>
          </a:p>
          <a:p>
            <a:r>
              <a:rPr lang="en-US" dirty="0"/>
              <a:t> </a:t>
            </a:r>
            <a:r>
              <a:rPr lang="en-US" dirty="0" smtClean="0"/>
              <a:t>        4-Spino-reticular tract.</a:t>
            </a:r>
            <a:endParaRPr lang="en-US" dirty="0"/>
          </a:p>
          <a:p>
            <a:r>
              <a:rPr lang="en-US" dirty="0"/>
              <a:t> </a:t>
            </a:r>
          </a:p>
          <a:p>
            <a:r>
              <a:rPr lang="en-US" dirty="0" smtClean="0"/>
              <a:t>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0117788"/>
      </p:ext>
    </p:extLst>
  </p:cSld>
  <p:clrMapOvr>
    <a:masterClrMapping/>
  </p:clrMapOvr>
  <p:transition>
    <p:fade thruBlk="1"/>
  </p:transition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WordArt 4"/>
          <p:cNvSpPr>
            <a:spLocks noChangeArrowheads="1" noChangeShapeType="1" noTextEdit="1"/>
          </p:cNvSpPr>
          <p:nvPr/>
        </p:nvSpPr>
        <p:spPr bwMode="auto">
          <a:xfrm>
            <a:off x="304800" y="2420938"/>
            <a:ext cx="8839200" cy="1584325"/>
          </a:xfrm>
          <a:prstGeom prst="rect">
            <a:avLst/>
          </a:prstGeom>
        </p:spPr>
        <p:txBody>
          <a:bodyPr wrap="none" fromWordArt="1">
            <a:prstTxWarp prst="textFadeUp">
              <a:avLst>
                <a:gd name="adj" fmla="val 9991"/>
              </a:avLst>
            </a:prstTxWarp>
          </a:bodyPr>
          <a:lstStyle/>
          <a:p>
            <a:pPr algn="ctr"/>
            <a:r>
              <a:rPr lang="en-US" sz="3600" kern="10">
                <a:ln w="12700">
                  <a:solidFill>
                    <a:srgbClr val="B2B2B2"/>
                  </a:solidFill>
                  <a:round/>
                  <a:headEnd/>
                  <a:tailEnd/>
                </a:ln>
                <a:solidFill>
                  <a:srgbClr val="800080"/>
                </a:solidFill>
                <a:effectLst>
                  <a:outerShdw dist="35921" dir="2700000" sy="50000" rotWithShape="0">
                    <a:srgbClr val="875B0D">
                      <a:alpha val="70000"/>
                    </a:srgbClr>
                  </a:outerShdw>
                </a:effectLst>
                <a:latin typeface="Arial Black"/>
              </a:rPr>
              <a:t>Ant. Spinothalamic Tract</a:t>
            </a:r>
          </a:p>
        </p:txBody>
      </p:sp>
    </p:spTree>
    <p:extLst>
      <p:ext uri="{BB962C8B-B14F-4D97-AF65-F5344CB8AC3E}">
        <p14:creationId xmlns:p14="http://schemas.microsoft.com/office/powerpoint/2010/main" val="2754729900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0" y="228600"/>
            <a:ext cx="9144000" cy="53340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b="1" dirty="0">
                <a:solidFill>
                  <a:srgbClr val="C00000"/>
                </a:solidFill>
              </a:rPr>
              <a:t>Crude touch &amp;Pressure Pathway =</a:t>
            </a:r>
            <a:br>
              <a:rPr lang="en-US" b="1" dirty="0">
                <a:solidFill>
                  <a:srgbClr val="C00000"/>
                </a:solidFill>
              </a:rPr>
            </a:br>
            <a:r>
              <a:rPr lang="en-US" b="1" dirty="0">
                <a:solidFill>
                  <a:srgbClr val="C00000"/>
                </a:solidFill>
              </a:rPr>
              <a:t>Ant. </a:t>
            </a:r>
            <a:r>
              <a:rPr lang="en-US" b="1" dirty="0" err="1">
                <a:solidFill>
                  <a:srgbClr val="C00000"/>
                </a:solidFill>
              </a:rPr>
              <a:t>Spino</a:t>
            </a:r>
            <a:r>
              <a:rPr lang="en-US" b="1" dirty="0">
                <a:solidFill>
                  <a:srgbClr val="C00000"/>
                </a:solidFill>
              </a:rPr>
              <a:t>-thalamic tract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sz="half" idx="1"/>
          </p:nvPr>
        </p:nvSpPr>
        <p:spPr>
          <a:xfrm>
            <a:off x="0" y="1524000"/>
            <a:ext cx="4419600" cy="5211763"/>
          </a:xfrm>
        </p:spPr>
        <p:txBody>
          <a:bodyPr>
            <a:normAutofit/>
          </a:bodyPr>
          <a:lstStyle/>
          <a:p>
            <a:pPr eaLnBrk="1" hangingPunct="1">
              <a:lnSpc>
                <a:spcPct val="80000"/>
              </a:lnSpc>
              <a:defRPr/>
            </a:pPr>
            <a:r>
              <a:rPr lang="en-US" sz="20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1</a:t>
            </a:r>
            <a:r>
              <a:rPr lang="en-US" sz="2000" b="1" baseline="30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ST</a:t>
            </a:r>
            <a:r>
              <a:rPr lang="en-US" sz="20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ORDER NEURON: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  <a:defRPr/>
            </a:pPr>
            <a:r>
              <a:rPr lang="en-US" sz="2000" b="1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Dorsal Root Ganglion (D.R.G.):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  <a:defRPr/>
            </a:pPr>
            <a:r>
              <a:rPr lang="en-US" sz="2000" dirty="0"/>
              <a:t>1- Cells: </a:t>
            </a:r>
            <a:r>
              <a:rPr lang="en-US" sz="2000" b="1" dirty="0">
                <a:solidFill>
                  <a:srgbClr val="C00000"/>
                </a:solidFill>
              </a:rPr>
              <a:t>Medium-sized</a:t>
            </a:r>
            <a:r>
              <a:rPr lang="en-US" sz="2000" dirty="0"/>
              <a:t> &amp; pseudo-unipolar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  <a:defRPr/>
            </a:pPr>
            <a:endParaRPr lang="en-US" sz="2000" dirty="0" smtClean="0"/>
          </a:p>
          <a:p>
            <a:pPr eaLnBrk="1" hangingPunct="1">
              <a:lnSpc>
                <a:spcPct val="80000"/>
              </a:lnSpc>
              <a:buFont typeface="Arial" charset="0"/>
              <a:buNone/>
              <a:defRPr/>
            </a:pPr>
            <a:r>
              <a:rPr lang="en-US" sz="2000" dirty="0" smtClean="0"/>
              <a:t>2- </a:t>
            </a:r>
            <a:r>
              <a:rPr lang="en-US" sz="2000" dirty="0"/>
              <a:t>Peripheral processes: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  <a:defRPr/>
            </a:pPr>
            <a:r>
              <a:rPr lang="en-US" sz="2000" dirty="0"/>
              <a:t>  a. </a:t>
            </a:r>
            <a:r>
              <a:rPr lang="en-US" sz="2000" b="1" dirty="0">
                <a:solidFill>
                  <a:srgbClr val="C00000"/>
                </a:solidFill>
              </a:rPr>
              <a:t>Moderately</a:t>
            </a:r>
            <a:r>
              <a:rPr lang="en-US" sz="2000" dirty="0"/>
              <a:t> </a:t>
            </a:r>
            <a:r>
              <a:rPr lang="en-US" sz="2000" dirty="0" err="1"/>
              <a:t>myelinated</a:t>
            </a:r>
            <a:endParaRPr lang="en-US" sz="2000" dirty="0"/>
          </a:p>
          <a:p>
            <a:pPr eaLnBrk="1" hangingPunct="1">
              <a:lnSpc>
                <a:spcPct val="80000"/>
              </a:lnSpc>
              <a:buFont typeface="Arial" charset="0"/>
              <a:buNone/>
              <a:defRPr/>
            </a:pPr>
            <a:r>
              <a:rPr lang="en-US" sz="2000" dirty="0"/>
              <a:t>  b. Carry crude touch &amp; pressure from the receptors </a:t>
            </a:r>
            <a:r>
              <a:rPr lang="en-US" sz="2000" dirty="0" smtClean="0"/>
              <a:t>.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  <a:defRPr/>
            </a:pPr>
            <a:endParaRPr lang="en-US" sz="2000" dirty="0" smtClean="0"/>
          </a:p>
          <a:p>
            <a:pPr eaLnBrk="1" hangingPunct="1">
              <a:lnSpc>
                <a:spcPct val="80000"/>
              </a:lnSpc>
              <a:buFont typeface="Arial" charset="0"/>
              <a:buNone/>
              <a:defRPr/>
            </a:pPr>
            <a:r>
              <a:rPr lang="en-US" sz="2000" dirty="0" smtClean="0"/>
              <a:t>3- </a:t>
            </a:r>
            <a:r>
              <a:rPr lang="en-US" sz="2000" dirty="0"/>
              <a:t>Central processes: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  <a:defRPr/>
            </a:pPr>
            <a:r>
              <a:rPr lang="en-US" sz="2000" dirty="0"/>
              <a:t>  a. Enter the spinal cord via the </a:t>
            </a:r>
            <a:r>
              <a:rPr lang="en-US" sz="2000" b="1" dirty="0">
                <a:solidFill>
                  <a:srgbClr val="CC3300"/>
                </a:solidFill>
              </a:rPr>
              <a:t>lat</a:t>
            </a:r>
            <a:r>
              <a:rPr lang="en-US" sz="2000" dirty="0">
                <a:solidFill>
                  <a:srgbClr val="CC3300"/>
                </a:solidFill>
              </a:rPr>
              <a:t>.</a:t>
            </a:r>
            <a:r>
              <a:rPr lang="en-US" sz="2000" dirty="0"/>
              <a:t> division of the sensory root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  <a:defRPr/>
            </a:pPr>
            <a:r>
              <a:rPr lang="en-US" sz="2000" dirty="0"/>
              <a:t>  b. Terminate </a:t>
            </a:r>
            <a:r>
              <a:rPr lang="en-US" sz="2000" dirty="0" smtClean="0"/>
              <a:t>mainly in </a:t>
            </a:r>
            <a:r>
              <a:rPr lang="en-US" sz="2000" b="1" dirty="0" smtClean="0">
                <a:solidFill>
                  <a:srgbClr val="C00000"/>
                </a:solidFill>
              </a:rPr>
              <a:t>Lamina IV–  VII</a:t>
            </a:r>
            <a:r>
              <a:rPr lang="en-US" sz="2000" dirty="0" smtClean="0"/>
              <a:t> </a:t>
            </a:r>
            <a:r>
              <a:rPr lang="en-US" sz="2000" dirty="0"/>
              <a:t>of the corresponding segment.</a:t>
            </a:r>
          </a:p>
          <a:p>
            <a:pPr eaLnBrk="1" hangingPunct="1">
              <a:lnSpc>
                <a:spcPct val="80000"/>
              </a:lnSpc>
              <a:defRPr/>
            </a:pPr>
            <a:endParaRPr lang="en-US" sz="2000" dirty="0"/>
          </a:p>
        </p:txBody>
      </p:sp>
      <p:pic>
        <p:nvPicPr>
          <p:cNvPr id="13316" name="Picture 2" descr="F:\Dr George\Package TWO\File 2\Section 1\UnLabeled\scan0005 - Copy (2)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483100" y="1752600"/>
            <a:ext cx="4022725" cy="3886200"/>
          </a:xfrm>
        </p:spPr>
      </p:pic>
      <p:sp>
        <p:nvSpPr>
          <p:cNvPr id="13317" name="TextBox 5"/>
          <p:cNvSpPr txBox="1">
            <a:spLocks noChangeArrowheads="1"/>
          </p:cNvSpPr>
          <p:nvPr/>
        </p:nvSpPr>
        <p:spPr bwMode="auto">
          <a:xfrm>
            <a:off x="7315200" y="2108200"/>
            <a:ext cx="1905000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2000" b="1">
                <a:solidFill>
                  <a:srgbClr val="C00000"/>
                </a:solidFill>
                <a:latin typeface="Calibri" pitchFamily="34" charset="0"/>
              </a:rPr>
              <a:t>D.R.G.</a:t>
            </a:r>
          </a:p>
          <a:p>
            <a:pPr algn="r" eaLnBrk="1" hangingPunct="1"/>
            <a:r>
              <a:rPr lang="en-US" sz="2000" b="1">
                <a:solidFill>
                  <a:srgbClr val="C00000"/>
                </a:solidFill>
                <a:latin typeface="Calibri" pitchFamily="34" charset="0"/>
              </a:rPr>
              <a:t>                                        </a:t>
            </a:r>
            <a:r>
              <a:rPr lang="en-US" b="1">
                <a:solidFill>
                  <a:srgbClr val="C00000"/>
                </a:solidFill>
                <a:latin typeface="Calibri" pitchFamily="34" charset="0"/>
              </a:rPr>
              <a:t>Moderately    </a:t>
            </a:r>
            <a:endParaRPr lang="en-US" sz="2000" b="1">
              <a:solidFill>
                <a:srgbClr val="C00000"/>
              </a:solidFill>
              <a:latin typeface="Calibri" pitchFamily="34" charset="0"/>
            </a:endParaRPr>
          </a:p>
        </p:txBody>
      </p:sp>
      <p:sp>
        <p:nvSpPr>
          <p:cNvPr id="13318" name="TextBox 9"/>
          <p:cNvSpPr txBox="1">
            <a:spLocks noChangeArrowheads="1"/>
          </p:cNvSpPr>
          <p:nvPr/>
        </p:nvSpPr>
        <p:spPr bwMode="auto">
          <a:xfrm>
            <a:off x="7467600" y="3657600"/>
            <a:ext cx="11430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2000" b="1" dirty="0">
                <a:solidFill>
                  <a:srgbClr val="C00000"/>
                </a:solidFill>
              </a:rPr>
              <a:t>Lamina IV–  VII</a:t>
            </a:r>
            <a:endParaRPr lang="en-US" sz="2000" b="1" dirty="0">
              <a:solidFill>
                <a:srgbClr val="C00000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2093085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04800"/>
            <a:ext cx="9144000" cy="53340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b="1" dirty="0">
                <a:solidFill>
                  <a:srgbClr val="C00000"/>
                </a:solidFill>
              </a:rPr>
              <a:t>Crude touch &amp;Pressure Pathway =</a:t>
            </a:r>
            <a:br>
              <a:rPr lang="en-US" b="1" dirty="0">
                <a:solidFill>
                  <a:srgbClr val="C00000"/>
                </a:solidFill>
              </a:rPr>
            </a:br>
            <a:r>
              <a:rPr lang="en-US" b="1" dirty="0">
                <a:solidFill>
                  <a:srgbClr val="C00000"/>
                </a:solidFill>
              </a:rPr>
              <a:t>Ant. </a:t>
            </a:r>
            <a:r>
              <a:rPr lang="en-US" b="1" dirty="0" err="1">
                <a:solidFill>
                  <a:srgbClr val="C00000"/>
                </a:solidFill>
              </a:rPr>
              <a:t>Spino</a:t>
            </a:r>
            <a:r>
              <a:rPr lang="en-US" b="1" dirty="0">
                <a:solidFill>
                  <a:srgbClr val="C00000"/>
                </a:solidFill>
              </a:rPr>
              <a:t>-thalamic tract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" y="1295400"/>
            <a:ext cx="4419600" cy="5486400"/>
          </a:xfrm>
        </p:spPr>
        <p:txBody>
          <a:bodyPr rtlCol="0">
            <a:normAutofit fontScale="700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en-US" b="1" baseline="30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ND</a:t>
            </a: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ORDER NEURON: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b="1" dirty="0">
                <a:solidFill>
                  <a:srgbClr val="C00000"/>
                </a:solidFill>
              </a:rPr>
              <a:t>Lamina IV–  VII </a:t>
            </a:r>
            <a:endParaRPr lang="en-US" b="1" dirty="0" smtClean="0">
              <a:solidFill>
                <a:srgbClr val="C00000"/>
              </a:solidFill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smtClean="0"/>
              <a:t>1- </a:t>
            </a:r>
            <a:r>
              <a:rPr lang="en-US" dirty="0"/>
              <a:t>Cells: Cells of </a:t>
            </a:r>
            <a:r>
              <a:rPr lang="en-US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Lamina IV–  VII</a:t>
            </a:r>
            <a:r>
              <a:rPr 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.</a:t>
            </a:r>
            <a:endParaRPr lang="en-US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/>
              <a:t>2- Axons: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/>
              <a:t>  a. Cross to the opposite side in the ant. </a:t>
            </a:r>
            <a:r>
              <a:rPr lang="en-US" b="1" dirty="0">
                <a:solidFill>
                  <a:srgbClr val="C00000"/>
                </a:solidFill>
              </a:rPr>
              <a:t>WHITE</a:t>
            </a:r>
            <a:r>
              <a:rPr lang="en-US" dirty="0"/>
              <a:t> </a:t>
            </a:r>
            <a:r>
              <a:rPr lang="en-US" dirty="0" err="1"/>
              <a:t>commissure</a:t>
            </a:r>
            <a:r>
              <a:rPr lang="en-US" dirty="0"/>
              <a:t>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/>
              <a:t>  b. Ascend in the </a:t>
            </a:r>
            <a:r>
              <a:rPr lang="en-US" b="1" dirty="0">
                <a:solidFill>
                  <a:srgbClr val="C00000"/>
                </a:solidFill>
              </a:rPr>
              <a:t>ANT</a:t>
            </a:r>
            <a:r>
              <a:rPr lang="en-US" dirty="0"/>
              <a:t>. column as the </a:t>
            </a:r>
            <a:r>
              <a:rPr lang="en-US" b="1" dirty="0">
                <a:solidFill>
                  <a:srgbClr val="C00000"/>
                </a:solidFill>
              </a:rPr>
              <a:t>ANT</a:t>
            </a:r>
            <a:r>
              <a:rPr lang="en-US" dirty="0"/>
              <a:t>. </a:t>
            </a:r>
            <a:r>
              <a:rPr lang="en-US" dirty="0" err="1"/>
              <a:t>spino</a:t>
            </a:r>
            <a:r>
              <a:rPr lang="en-US" dirty="0"/>
              <a:t>-thalamic tract.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/>
              <a:t>  c. Ascend in the brain stem close to </a:t>
            </a:r>
            <a:r>
              <a:rPr lang="en-US" b="1" dirty="0">
                <a:solidFill>
                  <a:srgbClr val="0000FF"/>
                </a:solidFill>
              </a:rPr>
              <a:t>LAT</a:t>
            </a:r>
            <a:r>
              <a:rPr lang="en-US" dirty="0"/>
              <a:t>. </a:t>
            </a:r>
            <a:r>
              <a:rPr lang="en-US" dirty="0" err="1"/>
              <a:t>spino</a:t>
            </a:r>
            <a:r>
              <a:rPr lang="en-US" dirty="0"/>
              <a:t>-thalamic tract  (together forming the </a:t>
            </a:r>
            <a:r>
              <a:rPr lang="en-US" b="1" dirty="0">
                <a:solidFill>
                  <a:srgbClr val="C00000"/>
                </a:solidFill>
              </a:rPr>
              <a:t>Spinal</a:t>
            </a:r>
            <a:r>
              <a:rPr lang="en-US" dirty="0"/>
              <a:t> </a:t>
            </a:r>
            <a:r>
              <a:rPr lang="en-US" b="1" dirty="0" err="1">
                <a:solidFill>
                  <a:srgbClr val="0000FF"/>
                </a:solidFill>
              </a:rPr>
              <a:t>Lemniscus</a:t>
            </a:r>
            <a:r>
              <a:rPr lang="en-US" dirty="0"/>
              <a:t>)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/>
              <a:t>  </a:t>
            </a:r>
            <a:r>
              <a:rPr lang="en-US" b="1" i="1" u="sng" dirty="0">
                <a:solidFill>
                  <a:srgbClr val="C00000"/>
                </a:solidFill>
              </a:rPr>
              <a:t>d. Lamination: </a:t>
            </a:r>
            <a:r>
              <a:rPr lang="en-US" dirty="0"/>
              <a:t>C. fibers are med. &amp; S. fibers are lat.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/>
              <a:t>  e. Terminate in: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/>
              <a:t>(P.L.V.N.T.) </a:t>
            </a:r>
            <a:r>
              <a:rPr lang="en-US" b="1" u="sng" dirty="0" err="1"/>
              <a:t>P</a:t>
            </a:r>
            <a:r>
              <a:rPr lang="en-US" dirty="0" err="1"/>
              <a:t>ostero</a:t>
            </a:r>
            <a:r>
              <a:rPr lang="en-US" dirty="0"/>
              <a:t>-</a:t>
            </a:r>
            <a:r>
              <a:rPr lang="en-US" b="1" u="sng" dirty="0"/>
              <a:t>L</a:t>
            </a:r>
            <a:r>
              <a:rPr lang="en-US" dirty="0"/>
              <a:t>ateral </a:t>
            </a:r>
            <a:r>
              <a:rPr lang="en-US" b="1" u="sng" dirty="0"/>
              <a:t>V</a:t>
            </a:r>
            <a:r>
              <a:rPr lang="en-US" dirty="0"/>
              <a:t>entral </a:t>
            </a:r>
            <a:r>
              <a:rPr lang="en-US" b="1" u="sng" dirty="0"/>
              <a:t>N</a:t>
            </a:r>
            <a:r>
              <a:rPr lang="en-US" dirty="0"/>
              <a:t>ucleus of </a:t>
            </a:r>
            <a:r>
              <a:rPr lang="en-US" b="1" u="sng" dirty="0"/>
              <a:t>T</a:t>
            </a:r>
            <a:r>
              <a:rPr lang="en-US" dirty="0"/>
              <a:t>halamus.</a:t>
            </a:r>
          </a:p>
        </p:txBody>
      </p:sp>
      <p:pic>
        <p:nvPicPr>
          <p:cNvPr id="14340" name="Picture 2" descr="F:\Dr George\Package TWO\File 2\Section 1\UnLabeled\scan0005 - Copy (2)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799013" y="2057400"/>
            <a:ext cx="3943350" cy="3810000"/>
          </a:xfrm>
        </p:spPr>
      </p:pic>
      <p:sp>
        <p:nvSpPr>
          <p:cNvPr id="6" name="Oval 5"/>
          <p:cNvSpPr/>
          <p:nvPr/>
        </p:nvSpPr>
        <p:spPr>
          <a:xfrm>
            <a:off x="4495800" y="1600200"/>
            <a:ext cx="1752600" cy="609600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800" b="1">
                <a:solidFill>
                  <a:schemeClr val="bg1"/>
                </a:solidFill>
              </a:rPr>
              <a:t>S,L,T,C</a:t>
            </a:r>
          </a:p>
        </p:txBody>
      </p:sp>
      <p:sp>
        <p:nvSpPr>
          <p:cNvPr id="14342" name="TextBox 6"/>
          <p:cNvSpPr txBox="1">
            <a:spLocks noChangeArrowheads="1"/>
          </p:cNvSpPr>
          <p:nvPr/>
        </p:nvSpPr>
        <p:spPr bwMode="auto">
          <a:xfrm>
            <a:off x="7696200" y="3962400"/>
            <a:ext cx="14478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2000" b="1">
                <a:solidFill>
                  <a:srgbClr val="C00000"/>
                </a:solidFill>
              </a:rPr>
              <a:t>Lamina IV–  VII</a:t>
            </a:r>
            <a:endParaRPr lang="en-US" sz="2000" b="1">
              <a:solidFill>
                <a:srgbClr val="C00000"/>
              </a:solidFill>
              <a:latin typeface="Calibri" pitchFamily="34" charset="0"/>
            </a:endParaRPr>
          </a:p>
        </p:txBody>
      </p:sp>
      <p:sp>
        <p:nvSpPr>
          <p:cNvPr id="14343" name="TextBox 7"/>
          <p:cNvSpPr txBox="1">
            <a:spLocks noChangeArrowheads="1"/>
          </p:cNvSpPr>
          <p:nvPr/>
        </p:nvSpPr>
        <p:spPr bwMode="auto">
          <a:xfrm>
            <a:off x="6248400" y="5105400"/>
            <a:ext cx="9906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2000" b="1">
                <a:solidFill>
                  <a:srgbClr val="C00000"/>
                </a:solidFill>
                <a:latin typeface="Calibri" pitchFamily="34" charset="0"/>
              </a:rPr>
              <a:t>WHITE</a:t>
            </a:r>
          </a:p>
        </p:txBody>
      </p:sp>
      <p:sp>
        <p:nvSpPr>
          <p:cNvPr id="14344" name="TextBox 8"/>
          <p:cNvSpPr txBox="1">
            <a:spLocks noChangeArrowheads="1"/>
          </p:cNvSpPr>
          <p:nvPr/>
        </p:nvSpPr>
        <p:spPr bwMode="auto">
          <a:xfrm>
            <a:off x="4572000" y="5257800"/>
            <a:ext cx="1066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r>
              <a:rPr lang="en-US" sz="2000" b="1">
                <a:solidFill>
                  <a:srgbClr val="C00000"/>
                </a:solidFill>
                <a:latin typeface="Calibri" pitchFamily="34" charset="0"/>
              </a:rPr>
              <a:t>Ant.</a:t>
            </a:r>
          </a:p>
        </p:txBody>
      </p:sp>
    </p:spTree>
    <p:extLst>
      <p:ext uri="{BB962C8B-B14F-4D97-AF65-F5344CB8AC3E}">
        <p14:creationId xmlns:p14="http://schemas.microsoft.com/office/powerpoint/2010/main" val="561635869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28600"/>
            <a:ext cx="9144000" cy="53340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b="1" dirty="0">
                <a:solidFill>
                  <a:srgbClr val="C00000"/>
                </a:solidFill>
              </a:rPr>
              <a:t>Crude touch &amp;Pressure Pathway =</a:t>
            </a:r>
            <a:br>
              <a:rPr lang="en-US" b="1" dirty="0">
                <a:solidFill>
                  <a:srgbClr val="C00000"/>
                </a:solidFill>
              </a:rPr>
            </a:br>
            <a:r>
              <a:rPr lang="en-US" b="1" dirty="0">
                <a:solidFill>
                  <a:srgbClr val="C00000"/>
                </a:solidFill>
              </a:rPr>
              <a:t>Ant. </a:t>
            </a:r>
            <a:r>
              <a:rPr lang="en-US" b="1" dirty="0" err="1">
                <a:solidFill>
                  <a:srgbClr val="C00000"/>
                </a:solidFill>
              </a:rPr>
              <a:t>Spino</a:t>
            </a:r>
            <a:r>
              <a:rPr lang="en-US" b="1" dirty="0">
                <a:solidFill>
                  <a:srgbClr val="C00000"/>
                </a:solidFill>
              </a:rPr>
              <a:t>-thalamic tract </a:t>
            </a:r>
            <a:endParaRPr lang="en-US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" y="1143000"/>
            <a:ext cx="5257800" cy="4525962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</a:t>
            </a:r>
            <a:r>
              <a:rPr lang="en-US" sz="2000" b="1" baseline="30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RD</a:t>
            </a:r>
            <a:r>
              <a:rPr 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ORDER NEURON: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P.L.V.N.T.: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000" dirty="0"/>
              <a:t>1- Cells: Cells of P.L.V.N.T.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000" dirty="0"/>
              <a:t>2- Axons: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000" dirty="0"/>
              <a:t>  a. Pass in sensory </a:t>
            </a:r>
            <a:endParaRPr lang="en-US" sz="2000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000" dirty="0"/>
              <a:t> </a:t>
            </a:r>
            <a:r>
              <a:rPr lang="en-US" sz="2000" dirty="0" smtClean="0"/>
              <a:t>     radiation </a:t>
            </a:r>
            <a:r>
              <a:rPr lang="en-US" sz="2000" dirty="0"/>
              <a:t>in the post. 1/3 of </a:t>
            </a:r>
            <a:endParaRPr lang="en-US" sz="2000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000" dirty="0" smtClean="0"/>
              <a:t>      post. limb of </a:t>
            </a:r>
            <a:r>
              <a:rPr lang="en-US" sz="2000" b="1" dirty="0" smtClean="0">
                <a:solidFill>
                  <a:srgbClr val="C00000"/>
                </a:solidFill>
              </a:rPr>
              <a:t>internal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000" dirty="0" smtClean="0">
                <a:solidFill>
                  <a:srgbClr val="C00000"/>
                </a:solidFill>
              </a:rPr>
              <a:t>  </a:t>
            </a:r>
            <a:r>
              <a:rPr lang="en-US" sz="2000" b="1" dirty="0" smtClean="0">
                <a:solidFill>
                  <a:srgbClr val="C00000"/>
                </a:solidFill>
              </a:rPr>
              <a:t>    capsule</a:t>
            </a:r>
            <a:r>
              <a:rPr lang="en-US" sz="2000" dirty="0"/>
              <a:t>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000" dirty="0"/>
              <a:t>  b. Diverge in the </a:t>
            </a:r>
            <a:r>
              <a:rPr lang="en-US" sz="2000" b="1" dirty="0">
                <a:solidFill>
                  <a:srgbClr val="C00000"/>
                </a:solidFill>
              </a:rPr>
              <a:t>corona </a:t>
            </a:r>
            <a:endParaRPr lang="en-US" sz="2000" b="1" dirty="0" smtClean="0">
              <a:solidFill>
                <a:srgbClr val="C00000"/>
              </a:solidFill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000" dirty="0">
                <a:solidFill>
                  <a:srgbClr val="C00000"/>
                </a:solidFill>
              </a:rPr>
              <a:t> </a:t>
            </a:r>
            <a:r>
              <a:rPr lang="en-US" sz="2000" dirty="0" smtClean="0">
                <a:solidFill>
                  <a:srgbClr val="C00000"/>
                </a:solidFill>
              </a:rPr>
              <a:t>     </a:t>
            </a:r>
            <a:r>
              <a:rPr lang="en-US" sz="2000" b="1" dirty="0" err="1" smtClean="0">
                <a:solidFill>
                  <a:srgbClr val="C00000"/>
                </a:solidFill>
              </a:rPr>
              <a:t>radiata</a:t>
            </a:r>
            <a:r>
              <a:rPr lang="en-US" sz="2000" dirty="0"/>
              <a:t>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000" dirty="0"/>
              <a:t>  c. Terminate in </a:t>
            </a:r>
            <a:r>
              <a:rPr lang="en-US" sz="2000" b="1" dirty="0">
                <a:solidFill>
                  <a:srgbClr val="C00000"/>
                </a:solidFill>
              </a:rPr>
              <a:t>area 3,1,2 </a:t>
            </a:r>
            <a:endParaRPr lang="en-US" sz="2000" b="1" dirty="0" smtClean="0">
              <a:solidFill>
                <a:srgbClr val="C00000"/>
              </a:solidFill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000" dirty="0">
                <a:solidFill>
                  <a:srgbClr val="C00000"/>
                </a:solidFill>
              </a:rPr>
              <a:t> </a:t>
            </a:r>
            <a:r>
              <a:rPr lang="en-US" sz="2000" dirty="0" smtClean="0">
                <a:solidFill>
                  <a:srgbClr val="C00000"/>
                </a:solidFill>
              </a:rPr>
              <a:t>     </a:t>
            </a:r>
            <a:r>
              <a:rPr lang="en-US" sz="2000" b="1" dirty="0" smtClean="0">
                <a:solidFill>
                  <a:srgbClr val="C00000"/>
                </a:solidFill>
              </a:rPr>
              <a:t>(</a:t>
            </a:r>
            <a:r>
              <a:rPr lang="en-US" sz="2000" b="1" dirty="0">
                <a:solidFill>
                  <a:srgbClr val="C00000"/>
                </a:solidFill>
              </a:rPr>
              <a:t>sensory area) in the </a:t>
            </a:r>
            <a:r>
              <a:rPr lang="en-US" sz="2000" b="1" dirty="0" smtClean="0">
                <a:solidFill>
                  <a:srgbClr val="C00000"/>
                </a:solidFill>
              </a:rPr>
              <a:t>post-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000" dirty="0">
                <a:solidFill>
                  <a:srgbClr val="C00000"/>
                </a:solidFill>
              </a:rPr>
              <a:t> </a:t>
            </a:r>
            <a:r>
              <a:rPr lang="en-US" sz="2000" dirty="0" smtClean="0">
                <a:solidFill>
                  <a:srgbClr val="C00000"/>
                </a:solidFill>
              </a:rPr>
              <a:t>     </a:t>
            </a:r>
            <a:r>
              <a:rPr lang="en-US" sz="2000" b="1" dirty="0" smtClean="0">
                <a:solidFill>
                  <a:srgbClr val="C00000"/>
                </a:solidFill>
              </a:rPr>
              <a:t>central </a:t>
            </a:r>
            <a:r>
              <a:rPr lang="en-US" sz="2000" b="1" dirty="0" err="1">
                <a:solidFill>
                  <a:srgbClr val="C00000"/>
                </a:solidFill>
              </a:rPr>
              <a:t>gyrus</a:t>
            </a:r>
            <a:r>
              <a:rPr lang="en-US" sz="2000" b="1" dirty="0">
                <a:solidFill>
                  <a:srgbClr val="C00000"/>
                </a:solidFill>
              </a:rPr>
              <a:t> </a:t>
            </a:r>
            <a:r>
              <a:rPr lang="en-US" sz="2000" dirty="0"/>
              <a:t>where the </a:t>
            </a:r>
            <a:endParaRPr lang="en-US" sz="2000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000" dirty="0"/>
              <a:t> </a:t>
            </a:r>
            <a:r>
              <a:rPr lang="en-US" sz="2000" dirty="0" smtClean="0"/>
              <a:t>     body </a:t>
            </a:r>
            <a:r>
              <a:rPr lang="en-US" sz="2000" dirty="0"/>
              <a:t>is represented </a:t>
            </a:r>
            <a:r>
              <a:rPr lang="en-US" sz="2000" dirty="0" smtClean="0"/>
              <a:t>upside-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000" dirty="0"/>
              <a:t> </a:t>
            </a:r>
            <a:r>
              <a:rPr lang="en-US" sz="2000" dirty="0" smtClean="0"/>
              <a:t>     down</a:t>
            </a:r>
            <a:r>
              <a:rPr lang="en-US" sz="2000" dirty="0"/>
              <a:t>.</a:t>
            </a:r>
          </a:p>
        </p:txBody>
      </p:sp>
      <p:pic>
        <p:nvPicPr>
          <p:cNvPr id="16388" name="Picture 2" descr="F:\Dr George\Package TWO\File 2\Section 1\UnLabeled\scan0002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637" r="29187" b="61276"/>
          <a:stretch>
            <a:fillRect/>
          </a:stretch>
        </p:blipFill>
        <p:spPr>
          <a:xfrm>
            <a:off x="4953000" y="1600200"/>
            <a:ext cx="3438525" cy="4652963"/>
          </a:xfrm>
        </p:spPr>
      </p:pic>
      <p:sp>
        <p:nvSpPr>
          <p:cNvPr id="16389" name="TextBox 5"/>
          <p:cNvSpPr txBox="1">
            <a:spLocks noChangeArrowheads="1"/>
          </p:cNvSpPr>
          <p:nvPr/>
        </p:nvSpPr>
        <p:spPr bwMode="auto">
          <a:xfrm>
            <a:off x="6858000" y="5562600"/>
            <a:ext cx="12954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2000" b="1">
                <a:solidFill>
                  <a:srgbClr val="C00000"/>
                </a:solidFill>
                <a:latin typeface="Calibri" pitchFamily="34" charset="0"/>
              </a:rPr>
              <a:t>P.L.V.N.T.</a:t>
            </a:r>
          </a:p>
        </p:txBody>
      </p:sp>
      <p:sp>
        <p:nvSpPr>
          <p:cNvPr id="16390" name="TextBox 6"/>
          <p:cNvSpPr txBox="1">
            <a:spLocks noChangeArrowheads="1"/>
          </p:cNvSpPr>
          <p:nvPr/>
        </p:nvSpPr>
        <p:spPr bwMode="auto">
          <a:xfrm>
            <a:off x="6096000" y="4648200"/>
            <a:ext cx="3810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2400" b="1">
                <a:latin typeface="Calibri" pitchFamily="34" charset="0"/>
              </a:rPr>
              <a:t>L</a:t>
            </a:r>
          </a:p>
        </p:txBody>
      </p:sp>
      <p:sp>
        <p:nvSpPr>
          <p:cNvPr id="16391" name="TextBox 7"/>
          <p:cNvSpPr txBox="1">
            <a:spLocks noChangeArrowheads="1"/>
          </p:cNvSpPr>
          <p:nvPr/>
        </p:nvSpPr>
        <p:spPr bwMode="auto">
          <a:xfrm>
            <a:off x="5607050" y="5268913"/>
            <a:ext cx="125412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2000" b="1">
                <a:latin typeface="Calibri" pitchFamily="34" charset="0"/>
              </a:rPr>
              <a:t>C              T</a:t>
            </a:r>
          </a:p>
        </p:txBody>
      </p:sp>
      <p:sp>
        <p:nvSpPr>
          <p:cNvPr id="16392" name="TextBox 8"/>
          <p:cNvSpPr txBox="1">
            <a:spLocks noChangeArrowheads="1"/>
          </p:cNvSpPr>
          <p:nvPr/>
        </p:nvSpPr>
        <p:spPr bwMode="auto">
          <a:xfrm>
            <a:off x="6934200" y="2971800"/>
            <a:ext cx="1828800" cy="2554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2000" b="1">
                <a:solidFill>
                  <a:srgbClr val="C00000"/>
                </a:solidFill>
                <a:latin typeface="Calibri" pitchFamily="34" charset="0"/>
              </a:rPr>
              <a:t>Corona radiata</a:t>
            </a:r>
          </a:p>
          <a:p>
            <a:pPr eaLnBrk="1" hangingPunct="1"/>
            <a:endParaRPr lang="en-US" sz="2000" b="1">
              <a:solidFill>
                <a:srgbClr val="0070C0"/>
              </a:solidFill>
              <a:latin typeface="Calibri" pitchFamily="34" charset="0"/>
            </a:endParaRPr>
          </a:p>
          <a:p>
            <a:pPr eaLnBrk="1" hangingPunct="1"/>
            <a:endParaRPr lang="en-US" sz="2000" b="1">
              <a:solidFill>
                <a:srgbClr val="0070C0"/>
              </a:solidFill>
              <a:latin typeface="Calibri" pitchFamily="34" charset="0"/>
            </a:endParaRPr>
          </a:p>
          <a:p>
            <a:pPr eaLnBrk="1" hangingPunct="1"/>
            <a:endParaRPr lang="en-US" sz="2000" b="1">
              <a:solidFill>
                <a:srgbClr val="0070C0"/>
              </a:solidFill>
              <a:latin typeface="Calibri" pitchFamily="34" charset="0"/>
            </a:endParaRPr>
          </a:p>
          <a:p>
            <a:pPr eaLnBrk="1" hangingPunct="1"/>
            <a:endParaRPr lang="en-US" sz="2000" b="1">
              <a:solidFill>
                <a:srgbClr val="0070C0"/>
              </a:solidFill>
              <a:latin typeface="Calibri" pitchFamily="34" charset="0"/>
            </a:endParaRPr>
          </a:p>
          <a:p>
            <a:pPr eaLnBrk="1" hangingPunct="1"/>
            <a:r>
              <a:rPr lang="en-US" sz="2000" b="1">
                <a:solidFill>
                  <a:srgbClr val="C00000"/>
                </a:solidFill>
                <a:latin typeface="Calibri" pitchFamily="34" charset="0"/>
              </a:rPr>
              <a:t>Post 1/3 of post. Limb of int. capsule</a:t>
            </a:r>
          </a:p>
        </p:txBody>
      </p:sp>
      <p:sp>
        <p:nvSpPr>
          <p:cNvPr id="16393" name="TextBox 9"/>
          <p:cNvSpPr txBox="1">
            <a:spLocks noChangeArrowheads="1"/>
          </p:cNvSpPr>
          <p:nvPr/>
        </p:nvSpPr>
        <p:spPr bwMode="auto">
          <a:xfrm>
            <a:off x="7162800" y="1600200"/>
            <a:ext cx="16002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2000" b="1">
                <a:solidFill>
                  <a:srgbClr val="C00000"/>
                </a:solidFill>
                <a:latin typeface="Calibri" pitchFamily="34" charset="0"/>
              </a:rPr>
              <a:t>Area 3,1,2</a:t>
            </a:r>
          </a:p>
        </p:txBody>
      </p:sp>
    </p:spTree>
    <p:extLst>
      <p:ext uri="{BB962C8B-B14F-4D97-AF65-F5344CB8AC3E}">
        <p14:creationId xmlns:p14="http://schemas.microsoft.com/office/powerpoint/2010/main" val="2594906494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81000"/>
            <a:ext cx="9144000" cy="53340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b="1" dirty="0">
                <a:solidFill>
                  <a:srgbClr val="C00000"/>
                </a:solidFill>
              </a:rPr>
              <a:t>Crude touch &amp; Pressure Pathway =</a:t>
            </a:r>
            <a:br>
              <a:rPr lang="en-US" b="1" dirty="0">
                <a:solidFill>
                  <a:srgbClr val="C00000"/>
                </a:solidFill>
              </a:rPr>
            </a:br>
            <a:r>
              <a:rPr lang="en-US" b="1" dirty="0">
                <a:solidFill>
                  <a:srgbClr val="C00000"/>
                </a:solidFill>
              </a:rPr>
              <a:t>Ant. </a:t>
            </a:r>
            <a:r>
              <a:rPr lang="en-US" b="1" dirty="0" err="1">
                <a:solidFill>
                  <a:srgbClr val="C00000"/>
                </a:solidFill>
              </a:rPr>
              <a:t>Spino</a:t>
            </a:r>
            <a:r>
              <a:rPr lang="en-US" b="1" dirty="0">
                <a:solidFill>
                  <a:srgbClr val="C00000"/>
                </a:solidFill>
              </a:rPr>
              <a:t>-thalamic tract </a:t>
            </a:r>
          </a:p>
        </p:txBody>
      </p:sp>
      <p:sp>
        <p:nvSpPr>
          <p:cNvPr id="11267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371600"/>
            <a:ext cx="3810000" cy="5715000"/>
          </a:xfrm>
        </p:spPr>
        <p:txBody>
          <a:bodyPr/>
          <a:lstStyle/>
          <a:p>
            <a:pPr eaLnBrk="1" hangingPunct="1">
              <a:defRPr/>
            </a:pP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EFFECT OF LESION:</a:t>
            </a:r>
          </a:p>
          <a:p>
            <a:pPr eaLnBrk="1" hangingPunct="1">
              <a:buFont typeface="Arial" charset="0"/>
              <a:buNone/>
              <a:defRPr/>
            </a:pPr>
            <a:r>
              <a:rPr lang="en-US" dirty="0"/>
              <a:t>Loss of crude touch </a:t>
            </a:r>
            <a:endParaRPr lang="en-US" dirty="0" smtClean="0"/>
          </a:p>
          <a:p>
            <a:pPr eaLnBrk="1" hangingPunct="1">
              <a:buFont typeface="Arial" charset="0"/>
              <a:buNone/>
              <a:defRPr/>
            </a:pPr>
            <a:r>
              <a:rPr lang="en-US" dirty="0" smtClean="0"/>
              <a:t>&amp; </a:t>
            </a:r>
            <a:r>
              <a:rPr lang="en-US" dirty="0"/>
              <a:t>pressure on the </a:t>
            </a:r>
            <a:endParaRPr lang="en-US" dirty="0" smtClean="0"/>
          </a:p>
          <a:p>
            <a:pPr eaLnBrk="1" hangingPunct="1">
              <a:buFont typeface="Arial" charset="0"/>
              <a:buNone/>
              <a:defRPr/>
            </a:pPr>
            <a:r>
              <a:rPr lang="en-US" b="1" u="sng" dirty="0" smtClean="0">
                <a:solidFill>
                  <a:srgbClr val="C00000"/>
                </a:solidFill>
              </a:rPr>
              <a:t>opposite</a:t>
            </a:r>
            <a:r>
              <a:rPr lang="en-US" dirty="0" smtClean="0"/>
              <a:t> </a:t>
            </a:r>
            <a:r>
              <a:rPr lang="en-US" dirty="0"/>
              <a:t>side of </a:t>
            </a:r>
            <a:r>
              <a:rPr lang="en-US" dirty="0" smtClean="0"/>
              <a:t>the</a:t>
            </a:r>
          </a:p>
          <a:p>
            <a:pPr eaLnBrk="1" hangingPunct="1">
              <a:buFont typeface="Arial" charset="0"/>
              <a:buNone/>
              <a:defRPr/>
            </a:pPr>
            <a:r>
              <a:rPr lang="en-US" dirty="0" smtClean="0"/>
              <a:t> </a:t>
            </a:r>
            <a:r>
              <a:rPr lang="en-US" dirty="0"/>
              <a:t>body.</a:t>
            </a:r>
          </a:p>
        </p:txBody>
      </p:sp>
      <p:pic>
        <p:nvPicPr>
          <p:cNvPr id="13316" name="Content Placeholder 4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201" t="16833" r="37396" b="16063"/>
          <a:stretch>
            <a:fillRect/>
          </a:stretch>
        </p:blipFill>
        <p:spPr>
          <a:xfrm>
            <a:off x="4648200" y="1600200"/>
            <a:ext cx="3389313" cy="5094288"/>
          </a:xfrm>
        </p:spPr>
      </p:pic>
      <p:sp>
        <p:nvSpPr>
          <p:cNvPr id="13317" name="Rectangle 6"/>
          <p:cNvSpPr>
            <a:spLocks noChangeArrowheads="1"/>
          </p:cNvSpPr>
          <p:nvPr/>
        </p:nvSpPr>
        <p:spPr bwMode="auto">
          <a:xfrm rot="-3494431">
            <a:off x="5448300" y="6515100"/>
            <a:ext cx="457200" cy="76200"/>
          </a:xfrm>
          <a:prstGeom prst="rect">
            <a:avLst/>
          </a:prstGeom>
          <a:solidFill>
            <a:srgbClr val="00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5250677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WordArt 4"/>
          <p:cNvSpPr>
            <a:spLocks noChangeArrowheads="1" noChangeShapeType="1" noTextEdit="1"/>
          </p:cNvSpPr>
          <p:nvPr/>
        </p:nvSpPr>
        <p:spPr bwMode="auto">
          <a:xfrm>
            <a:off x="0" y="2420938"/>
            <a:ext cx="9144000" cy="1584325"/>
          </a:xfrm>
          <a:prstGeom prst="rect">
            <a:avLst/>
          </a:prstGeom>
        </p:spPr>
        <p:txBody>
          <a:bodyPr wrap="none" fromWordArt="1">
            <a:prstTxWarp prst="textFadeUp">
              <a:avLst>
                <a:gd name="adj" fmla="val 9991"/>
              </a:avLst>
            </a:prstTxWarp>
          </a:bodyPr>
          <a:lstStyle/>
          <a:p>
            <a:pPr algn="ctr"/>
            <a:r>
              <a:rPr lang="en-US" sz="3600" kern="10">
                <a:ln w="12700">
                  <a:solidFill>
                    <a:srgbClr val="B2B2B2"/>
                  </a:solidFill>
                  <a:round/>
                  <a:headEnd/>
                  <a:tailEnd/>
                </a:ln>
                <a:solidFill>
                  <a:srgbClr val="800080"/>
                </a:solidFill>
                <a:effectLst>
                  <a:outerShdw dist="35921" dir="2700000" sy="50000" rotWithShape="0">
                    <a:srgbClr val="875B0D">
                      <a:alpha val="70000"/>
                    </a:srgbClr>
                  </a:outerShdw>
                </a:effectLst>
                <a:latin typeface="Arial Black"/>
              </a:rPr>
              <a:t>Lat. Spinothalamic Tract</a:t>
            </a:r>
          </a:p>
        </p:txBody>
      </p:sp>
    </p:spTree>
    <p:extLst>
      <p:ext uri="{BB962C8B-B14F-4D97-AF65-F5344CB8AC3E}">
        <p14:creationId xmlns:p14="http://schemas.microsoft.com/office/powerpoint/2010/main" val="2322036023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b="1" dirty="0">
                <a:solidFill>
                  <a:srgbClr val="800080"/>
                </a:solidFill>
              </a:rPr>
              <a:t>Pain &amp; Temperature Pathway = </a:t>
            </a:r>
            <a:br>
              <a:rPr lang="en-US" b="1" dirty="0">
                <a:solidFill>
                  <a:srgbClr val="800080"/>
                </a:solidFill>
              </a:rPr>
            </a:br>
            <a:r>
              <a:rPr lang="en-US" b="1" dirty="0">
                <a:solidFill>
                  <a:srgbClr val="800080"/>
                </a:solidFill>
              </a:rPr>
              <a:t>Lat. </a:t>
            </a:r>
            <a:r>
              <a:rPr lang="en-US" b="1" dirty="0" err="1">
                <a:solidFill>
                  <a:srgbClr val="800080"/>
                </a:solidFill>
              </a:rPr>
              <a:t>Spino</a:t>
            </a:r>
            <a:r>
              <a:rPr lang="en-US" b="1" dirty="0">
                <a:solidFill>
                  <a:srgbClr val="800080"/>
                </a:solidFill>
              </a:rPr>
              <a:t>-thalamic tract 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76200" y="1295400"/>
            <a:ext cx="4572000" cy="5410200"/>
          </a:xfrm>
        </p:spPr>
        <p:txBody>
          <a:bodyPr rtlCol="0">
            <a:normAutofit fontScale="700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</a:t>
            </a:r>
            <a:r>
              <a:rPr lang="en-US" b="1" baseline="30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</a:t>
            </a: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ORDER NEURON: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Dorsal Root Ganglion (D.R.G.):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n-US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smtClean="0"/>
              <a:t>1- </a:t>
            </a:r>
            <a:r>
              <a:rPr lang="en-US" dirty="0"/>
              <a:t>Cells: </a:t>
            </a:r>
            <a:r>
              <a:rPr lang="en-US" b="1" dirty="0">
                <a:solidFill>
                  <a:srgbClr val="0000FF"/>
                </a:solidFill>
              </a:rPr>
              <a:t>Small</a:t>
            </a:r>
            <a:r>
              <a:rPr lang="en-US" dirty="0"/>
              <a:t> &amp; pseudo-unipolar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n-US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smtClean="0"/>
              <a:t>2- </a:t>
            </a:r>
            <a:r>
              <a:rPr lang="en-US" dirty="0"/>
              <a:t>Peripheral processes: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/>
              <a:t>  a. </a:t>
            </a:r>
            <a:r>
              <a:rPr lang="en-US" b="1" dirty="0">
                <a:solidFill>
                  <a:srgbClr val="0000FF"/>
                </a:solidFill>
              </a:rPr>
              <a:t>Finely</a:t>
            </a:r>
            <a:r>
              <a:rPr lang="en-US" dirty="0"/>
              <a:t> </a:t>
            </a:r>
            <a:r>
              <a:rPr lang="en-US" dirty="0" err="1"/>
              <a:t>myelinated</a:t>
            </a:r>
            <a:endParaRPr lang="en-US" dirty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/>
              <a:t>  b. Carry pain &amp; temp. from the receptors (free nerve endings)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n-US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smtClean="0"/>
              <a:t>3- </a:t>
            </a:r>
            <a:r>
              <a:rPr lang="en-US" dirty="0"/>
              <a:t>Central processes: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/>
              <a:t>  a. Enter the spinal cord via the </a:t>
            </a:r>
            <a:r>
              <a:rPr lang="en-US" b="1" dirty="0"/>
              <a:t>lat</a:t>
            </a:r>
            <a:r>
              <a:rPr lang="en-US" dirty="0"/>
              <a:t>. </a:t>
            </a:r>
            <a:endParaRPr lang="en-US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/>
              <a:t> </a:t>
            </a:r>
            <a:r>
              <a:rPr lang="en-US" dirty="0" smtClean="0"/>
              <a:t>     Division </a:t>
            </a:r>
            <a:r>
              <a:rPr lang="en-US" dirty="0"/>
              <a:t>of the sensory root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/>
              <a:t>  </a:t>
            </a:r>
            <a:r>
              <a:rPr lang="en-US" dirty="0" smtClean="0"/>
              <a:t>b</a:t>
            </a:r>
            <a:r>
              <a:rPr lang="en-US" dirty="0"/>
              <a:t>. Form the </a:t>
            </a:r>
            <a:r>
              <a:rPr lang="en-US" b="1" dirty="0" err="1">
                <a:solidFill>
                  <a:srgbClr val="FF0000"/>
                </a:solidFill>
              </a:rPr>
              <a:t>Lissauer’s</a:t>
            </a:r>
            <a:r>
              <a:rPr lang="en-US" b="1" dirty="0">
                <a:solidFill>
                  <a:srgbClr val="FF0000"/>
                </a:solidFill>
              </a:rPr>
              <a:t> </a:t>
            </a:r>
            <a:r>
              <a:rPr lang="en-US" b="1" dirty="0" smtClean="0">
                <a:solidFill>
                  <a:srgbClr val="FF0000"/>
                </a:solidFill>
              </a:rPr>
              <a:t>tract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smtClean="0">
                <a:solidFill>
                  <a:srgbClr val="FF0000"/>
                </a:solidFill>
              </a:rPr>
              <a:t>   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  <a:r>
              <a:rPr lang="en-US" dirty="0"/>
              <a:t>(ascend &amp; descend for 1 </a:t>
            </a:r>
            <a:endParaRPr lang="en-US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/>
              <a:t> </a:t>
            </a:r>
            <a:r>
              <a:rPr lang="en-US" dirty="0" smtClean="0"/>
              <a:t>    segment </a:t>
            </a:r>
            <a:r>
              <a:rPr lang="en-US" dirty="0"/>
              <a:t>before terminating in)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/>
              <a:t>  </a:t>
            </a:r>
            <a:r>
              <a:rPr lang="en-US" dirty="0" smtClean="0"/>
              <a:t>c</a:t>
            </a:r>
            <a:r>
              <a:rPr lang="en-US" dirty="0"/>
              <a:t>. </a:t>
            </a:r>
            <a:r>
              <a:rPr lang="en-US" b="1" dirty="0" smtClean="0">
                <a:solidFill>
                  <a:srgbClr val="FF0000"/>
                </a:solidFill>
              </a:rPr>
              <a:t>Lamina I &amp;IV &amp;VIII </a:t>
            </a:r>
            <a:r>
              <a:rPr lang="en-US" dirty="0" smtClean="0"/>
              <a:t>of </a:t>
            </a:r>
            <a:r>
              <a:rPr lang="en-US" dirty="0"/>
              <a:t>the corresponding segment.</a:t>
            </a:r>
          </a:p>
        </p:txBody>
      </p:sp>
      <p:pic>
        <p:nvPicPr>
          <p:cNvPr id="8196" name="Picture 2" descr="F:\Dr George\Package TWO\File 2\Section 1\UnLabeled\scan0004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800600" y="1970088"/>
            <a:ext cx="3733800" cy="3786187"/>
          </a:xfrm>
        </p:spPr>
      </p:pic>
      <p:sp>
        <p:nvSpPr>
          <p:cNvPr id="8197" name="TextBox 6"/>
          <p:cNvSpPr txBox="1">
            <a:spLocks noChangeArrowheads="1"/>
          </p:cNvSpPr>
          <p:nvPr/>
        </p:nvSpPr>
        <p:spPr bwMode="auto">
          <a:xfrm>
            <a:off x="5715000" y="2449513"/>
            <a:ext cx="26670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b="1">
                <a:solidFill>
                  <a:srgbClr val="0070C0"/>
                </a:solidFill>
                <a:latin typeface="Calibri" pitchFamily="34" charset="0"/>
              </a:rPr>
              <a:t>Lissauer’s T.            D.R.G.</a:t>
            </a:r>
          </a:p>
        </p:txBody>
      </p:sp>
      <p:sp>
        <p:nvSpPr>
          <p:cNvPr id="8198" name="TextBox 7"/>
          <p:cNvSpPr txBox="1">
            <a:spLocks noChangeArrowheads="1"/>
          </p:cNvSpPr>
          <p:nvPr/>
        </p:nvSpPr>
        <p:spPr bwMode="auto">
          <a:xfrm>
            <a:off x="8229600" y="2667000"/>
            <a:ext cx="9144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b="1">
                <a:solidFill>
                  <a:srgbClr val="0070C0"/>
                </a:solidFill>
                <a:latin typeface="Calibri" pitchFamily="34" charset="0"/>
              </a:rPr>
              <a:t>Finely</a:t>
            </a:r>
          </a:p>
        </p:txBody>
      </p:sp>
      <p:cxnSp>
        <p:nvCxnSpPr>
          <p:cNvPr id="10" name="Straight Arrow Connector 9"/>
          <p:cNvCxnSpPr/>
          <p:nvPr/>
        </p:nvCxnSpPr>
        <p:spPr>
          <a:xfrm rot="16200000" flipH="1">
            <a:off x="6781800" y="2819400"/>
            <a:ext cx="685800" cy="68580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00" name="TextBox 13"/>
          <p:cNvSpPr txBox="1">
            <a:spLocks noChangeArrowheads="1"/>
          </p:cNvSpPr>
          <p:nvPr/>
        </p:nvSpPr>
        <p:spPr bwMode="auto">
          <a:xfrm>
            <a:off x="7391400" y="4114800"/>
            <a:ext cx="1143000" cy="800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n-US" sz="1400" b="1" kern="0" dirty="0">
                <a:solidFill>
                  <a:srgbClr val="0070C0"/>
                </a:solidFill>
                <a:latin typeface="Arial"/>
                <a:cs typeface="Arial"/>
              </a:rPr>
              <a:t>Lamina I &amp;IV &amp;VIII</a:t>
            </a:r>
            <a:endParaRPr lang="en-US" sz="1400" b="1" dirty="0">
              <a:solidFill>
                <a:srgbClr val="0070C0"/>
              </a:solidFill>
              <a:latin typeface="Calibri" pitchFamily="34" charset="0"/>
            </a:endParaRPr>
          </a:p>
          <a:p>
            <a:pPr eaLnBrk="1" hangingPunct="1">
              <a:defRPr/>
            </a:pPr>
            <a:endParaRPr lang="en-US" dirty="0" smtClean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65208842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F:\Dr George\Package TWO\File 2\Section 1\UnLabeled\scan0004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800600" y="1970088"/>
            <a:ext cx="3810000" cy="3863975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b="1" dirty="0">
                <a:solidFill>
                  <a:srgbClr val="800080"/>
                </a:solidFill>
              </a:rPr>
              <a:t>Pain &amp; Temperature Pathway = </a:t>
            </a:r>
            <a:br>
              <a:rPr lang="en-US" b="1" dirty="0">
                <a:solidFill>
                  <a:srgbClr val="800080"/>
                </a:solidFill>
              </a:rPr>
            </a:br>
            <a:r>
              <a:rPr lang="en-US" b="1" dirty="0">
                <a:solidFill>
                  <a:srgbClr val="800080"/>
                </a:solidFill>
              </a:rPr>
              <a:t>Lat. </a:t>
            </a:r>
            <a:r>
              <a:rPr lang="en-US" b="1" dirty="0" err="1">
                <a:solidFill>
                  <a:srgbClr val="800080"/>
                </a:solidFill>
              </a:rPr>
              <a:t>Spino</a:t>
            </a:r>
            <a:r>
              <a:rPr lang="en-US" b="1" dirty="0">
                <a:solidFill>
                  <a:srgbClr val="800080"/>
                </a:solidFill>
              </a:rPr>
              <a:t>-thalamic tract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" y="1371600"/>
            <a:ext cx="5105400" cy="5715000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en-US" sz="1600" b="1" baseline="30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ND</a:t>
            </a:r>
            <a:r>
              <a:rPr lang="en-US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ORDER NEURON: </a:t>
            </a:r>
            <a:r>
              <a:rPr lang="en-US" sz="1600" b="1" dirty="0">
                <a:solidFill>
                  <a:srgbClr val="FF0000"/>
                </a:solidFill>
              </a:rPr>
              <a:t>Lamina I &amp;IV &amp;VIII </a:t>
            </a:r>
            <a:r>
              <a:rPr lang="en-US" sz="1600" b="1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.:</a:t>
            </a:r>
            <a:endParaRPr lang="en-US" sz="1600" b="1" dirty="0"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1600" dirty="0"/>
              <a:t>1- Cells: Cells of </a:t>
            </a:r>
            <a:r>
              <a:rPr lang="en-US" sz="1600" b="1" dirty="0">
                <a:solidFill>
                  <a:srgbClr val="FF0000"/>
                </a:solidFill>
              </a:rPr>
              <a:t>Lamina I &amp;IV &amp;VIII </a:t>
            </a:r>
            <a:r>
              <a:rPr lang="en-US" sz="16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.</a:t>
            </a:r>
            <a:endParaRPr lang="en-US" sz="16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1600" dirty="0"/>
              <a:t>2- Axons: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1600" dirty="0"/>
              <a:t>  a. Cross to the opposite side in the ant. </a:t>
            </a:r>
            <a:r>
              <a:rPr lang="en-US" sz="1600" b="1" dirty="0">
                <a:solidFill>
                  <a:srgbClr val="0000FF"/>
                </a:solidFill>
              </a:rPr>
              <a:t>GREY</a:t>
            </a:r>
            <a:r>
              <a:rPr lang="en-US" sz="1600" dirty="0">
                <a:solidFill>
                  <a:srgbClr val="0000FF"/>
                </a:solidFill>
              </a:rPr>
              <a:t> </a:t>
            </a:r>
            <a:r>
              <a:rPr lang="en-US" sz="1600" dirty="0" err="1"/>
              <a:t>commissure</a:t>
            </a:r>
            <a:r>
              <a:rPr lang="en-US" sz="1600" dirty="0"/>
              <a:t>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1600" dirty="0"/>
              <a:t>  b. Ascend in the </a:t>
            </a:r>
            <a:r>
              <a:rPr lang="en-US" sz="1600" b="1" dirty="0">
                <a:solidFill>
                  <a:srgbClr val="7030A0"/>
                </a:solidFill>
              </a:rPr>
              <a:t>LAT</a:t>
            </a:r>
            <a:r>
              <a:rPr lang="en-US" sz="1600" dirty="0">
                <a:solidFill>
                  <a:srgbClr val="7030A0"/>
                </a:solidFill>
              </a:rPr>
              <a:t>. </a:t>
            </a:r>
            <a:r>
              <a:rPr lang="en-US" sz="1600" dirty="0"/>
              <a:t>column as the </a:t>
            </a:r>
            <a:r>
              <a:rPr lang="en-US" sz="1600" b="1" dirty="0">
                <a:solidFill>
                  <a:srgbClr val="7030A0"/>
                </a:solidFill>
              </a:rPr>
              <a:t>LAT</a:t>
            </a:r>
            <a:r>
              <a:rPr lang="en-US" sz="1600" dirty="0"/>
              <a:t>. </a:t>
            </a:r>
            <a:r>
              <a:rPr lang="en-US" sz="1600" dirty="0" err="1"/>
              <a:t>spino</a:t>
            </a:r>
            <a:r>
              <a:rPr lang="en-US" sz="1600" dirty="0"/>
              <a:t>-thalamic tract.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1600" dirty="0"/>
              <a:t>  c. Ascend in the brain stem close to </a:t>
            </a:r>
            <a:r>
              <a:rPr lang="en-US" sz="1600" b="1" dirty="0">
                <a:solidFill>
                  <a:srgbClr val="C00000"/>
                </a:solidFill>
              </a:rPr>
              <a:t>ANT</a:t>
            </a:r>
            <a:r>
              <a:rPr lang="en-US" sz="1600" dirty="0"/>
              <a:t>. </a:t>
            </a:r>
            <a:r>
              <a:rPr lang="en-US" sz="1600" dirty="0" err="1"/>
              <a:t>spino</a:t>
            </a:r>
            <a:r>
              <a:rPr lang="en-US" sz="1600" dirty="0"/>
              <a:t>-thalamic tract  (together forming the </a:t>
            </a:r>
            <a:r>
              <a:rPr lang="en-US" sz="1600" b="1" dirty="0">
                <a:solidFill>
                  <a:srgbClr val="C00000"/>
                </a:solidFill>
              </a:rPr>
              <a:t>Spinal</a:t>
            </a:r>
            <a:r>
              <a:rPr lang="en-US" sz="1600" dirty="0"/>
              <a:t> </a:t>
            </a:r>
            <a:r>
              <a:rPr lang="en-US" sz="1600" b="1" dirty="0" err="1">
                <a:solidFill>
                  <a:srgbClr val="0000FF"/>
                </a:solidFill>
              </a:rPr>
              <a:t>Lemniscus</a:t>
            </a:r>
            <a:r>
              <a:rPr lang="en-US" sz="1600" dirty="0"/>
              <a:t>)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1600" dirty="0">
                <a:solidFill>
                  <a:srgbClr val="3333CC"/>
                </a:solidFill>
              </a:rPr>
              <a:t>  </a:t>
            </a:r>
            <a:r>
              <a:rPr lang="en-US" sz="1600" b="1" i="1" u="sng" dirty="0">
                <a:solidFill>
                  <a:srgbClr val="C00000"/>
                </a:solidFill>
              </a:rPr>
              <a:t>d. Lamination: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1600" dirty="0" smtClean="0"/>
              <a:t>   i- </a:t>
            </a:r>
            <a:r>
              <a:rPr lang="en-US" sz="1600" dirty="0"/>
              <a:t>C. fibers are med. &amp; S. fibers are lat.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1600" dirty="0" smtClean="0"/>
              <a:t>   e</a:t>
            </a:r>
            <a:r>
              <a:rPr lang="en-US" sz="1600" dirty="0"/>
              <a:t>. Terminate in: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1600" dirty="0" smtClean="0"/>
              <a:t>        </a:t>
            </a:r>
            <a:r>
              <a:rPr lang="en-US" sz="1600" dirty="0"/>
              <a:t>(P.L.V.N.T.) </a:t>
            </a:r>
            <a:r>
              <a:rPr lang="en-US" sz="1600" b="1" u="sng" dirty="0" err="1"/>
              <a:t>P</a:t>
            </a:r>
            <a:r>
              <a:rPr lang="en-US" sz="1600" dirty="0" err="1"/>
              <a:t>ostero</a:t>
            </a:r>
            <a:r>
              <a:rPr lang="en-US" sz="1600" dirty="0"/>
              <a:t>-</a:t>
            </a:r>
            <a:r>
              <a:rPr lang="en-US" sz="1600" b="1" u="sng" dirty="0"/>
              <a:t>L</a:t>
            </a:r>
            <a:r>
              <a:rPr lang="en-US" sz="1600" dirty="0"/>
              <a:t>ateral </a:t>
            </a:r>
            <a:r>
              <a:rPr lang="en-US" sz="1600" b="1" u="sng" dirty="0"/>
              <a:t>V</a:t>
            </a:r>
            <a:r>
              <a:rPr lang="en-US" sz="1600" dirty="0"/>
              <a:t>entral </a:t>
            </a:r>
            <a:r>
              <a:rPr lang="en-US" sz="1600" b="1" u="sng" dirty="0"/>
              <a:t>N</a:t>
            </a:r>
            <a:r>
              <a:rPr lang="en-US" sz="1600" dirty="0"/>
              <a:t>ucleus </a:t>
            </a:r>
            <a:r>
              <a:rPr lang="en-US" sz="1600" dirty="0" smtClean="0"/>
              <a:t>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1600" dirty="0"/>
              <a:t> </a:t>
            </a:r>
            <a:r>
              <a:rPr lang="en-US" sz="1600" dirty="0" smtClean="0"/>
              <a:t>       of </a:t>
            </a:r>
            <a:r>
              <a:rPr lang="en-US" sz="1600" b="1" u="sng" dirty="0"/>
              <a:t>T</a:t>
            </a:r>
            <a:r>
              <a:rPr lang="en-US" sz="1600" dirty="0"/>
              <a:t>halamus (mostly &amp; for fast sharp </a:t>
            </a:r>
            <a:r>
              <a:rPr lang="en-US" sz="1600" dirty="0" smtClean="0"/>
              <a:t>pricking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1600" dirty="0"/>
              <a:t> </a:t>
            </a:r>
            <a:r>
              <a:rPr lang="en-US" sz="1600" dirty="0" smtClean="0"/>
              <a:t>       </a:t>
            </a:r>
            <a:r>
              <a:rPr lang="en-US" sz="1600" dirty="0"/>
              <a:t>pain).  </a:t>
            </a:r>
          </a:p>
        </p:txBody>
      </p:sp>
      <p:sp>
        <p:nvSpPr>
          <p:cNvPr id="9221" name="TextBox 5"/>
          <p:cNvSpPr txBox="1">
            <a:spLocks noChangeArrowheads="1"/>
          </p:cNvSpPr>
          <p:nvPr/>
        </p:nvSpPr>
        <p:spPr bwMode="auto">
          <a:xfrm>
            <a:off x="7391400" y="4038600"/>
            <a:ext cx="12192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n-US" sz="1600" b="1" kern="0" dirty="0" smtClean="0">
                <a:solidFill>
                  <a:srgbClr val="0070C0"/>
                </a:solidFill>
                <a:latin typeface="Arial"/>
                <a:cs typeface="Arial"/>
              </a:rPr>
              <a:t>Lamina I &amp;IV &amp;VIII</a:t>
            </a:r>
            <a:endParaRPr lang="en-US" sz="2000" b="1" dirty="0" smtClean="0">
              <a:solidFill>
                <a:srgbClr val="0070C0"/>
              </a:solidFill>
              <a:latin typeface="Calibri" pitchFamily="34" charset="0"/>
            </a:endParaRPr>
          </a:p>
        </p:txBody>
      </p:sp>
      <p:sp>
        <p:nvSpPr>
          <p:cNvPr id="9222" name="TextBox 6"/>
          <p:cNvSpPr txBox="1">
            <a:spLocks noChangeArrowheads="1"/>
          </p:cNvSpPr>
          <p:nvPr/>
        </p:nvSpPr>
        <p:spPr bwMode="auto">
          <a:xfrm>
            <a:off x="6248400" y="4629150"/>
            <a:ext cx="7620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2000" b="1">
                <a:solidFill>
                  <a:srgbClr val="0070C0"/>
                </a:solidFill>
                <a:latin typeface="Calibri" pitchFamily="34" charset="0"/>
              </a:rPr>
              <a:t>GREY</a:t>
            </a:r>
          </a:p>
        </p:txBody>
      </p:sp>
      <p:sp>
        <p:nvSpPr>
          <p:cNvPr id="9223" name="TextBox 7"/>
          <p:cNvSpPr txBox="1">
            <a:spLocks noChangeArrowheads="1"/>
          </p:cNvSpPr>
          <p:nvPr/>
        </p:nvSpPr>
        <p:spPr bwMode="auto">
          <a:xfrm>
            <a:off x="5257800" y="4343400"/>
            <a:ext cx="6096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2000" b="1">
                <a:solidFill>
                  <a:srgbClr val="0070C0"/>
                </a:solidFill>
                <a:latin typeface="Calibri" pitchFamily="34" charset="0"/>
              </a:rPr>
              <a:t>Lat.</a:t>
            </a:r>
          </a:p>
        </p:txBody>
      </p:sp>
      <p:sp>
        <p:nvSpPr>
          <p:cNvPr id="9" name="Oval 8"/>
          <p:cNvSpPr/>
          <p:nvPr/>
        </p:nvSpPr>
        <p:spPr>
          <a:xfrm>
            <a:off x="4267200" y="1600200"/>
            <a:ext cx="1752600" cy="609600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800" b="1">
                <a:solidFill>
                  <a:schemeClr val="bg1"/>
                </a:solidFill>
              </a:rPr>
              <a:t>S,L,T,C</a:t>
            </a:r>
          </a:p>
        </p:txBody>
      </p:sp>
    </p:spTree>
    <p:extLst>
      <p:ext uri="{BB962C8B-B14F-4D97-AF65-F5344CB8AC3E}">
        <p14:creationId xmlns:p14="http://schemas.microsoft.com/office/powerpoint/2010/main" val="482010986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602" t="55841" r="37396" b="16063"/>
          <a:stretch>
            <a:fillRect/>
          </a:stretch>
        </p:blipFill>
        <p:spPr bwMode="auto">
          <a:xfrm>
            <a:off x="323850" y="969963"/>
            <a:ext cx="6697663" cy="559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3" name="Text Box 3"/>
          <p:cNvSpPr txBox="1">
            <a:spLocks noChangeArrowheads="1"/>
          </p:cNvSpPr>
          <p:nvPr/>
        </p:nvSpPr>
        <p:spPr bwMode="auto">
          <a:xfrm>
            <a:off x="7019925" y="3325813"/>
            <a:ext cx="1800225" cy="1616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2000" b="1">
                <a:solidFill>
                  <a:srgbClr val="0033CC"/>
                </a:solidFill>
                <a:latin typeface="Calibri" pitchFamily="34" charset="0"/>
              </a:rPr>
              <a:t>Pain &amp; Temp.</a:t>
            </a:r>
          </a:p>
          <a:p>
            <a:pPr eaLnBrk="1" hangingPunct="1">
              <a:spcBef>
                <a:spcPct val="50000"/>
              </a:spcBef>
            </a:pPr>
            <a:endParaRPr lang="en-US" sz="2000" b="1">
              <a:solidFill>
                <a:srgbClr val="0033CC"/>
              </a:solidFill>
              <a:latin typeface="Calibri" pitchFamily="34" charset="0"/>
            </a:endParaRPr>
          </a:p>
          <a:p>
            <a:pPr eaLnBrk="1" hangingPunct="1">
              <a:spcBef>
                <a:spcPct val="50000"/>
              </a:spcBef>
            </a:pPr>
            <a:r>
              <a:rPr lang="en-US" sz="2000" b="1">
                <a:solidFill>
                  <a:srgbClr val="660033"/>
                </a:solidFill>
                <a:latin typeface="Calibri" pitchFamily="34" charset="0"/>
              </a:rPr>
              <a:t>Crude touch &amp; pressure</a:t>
            </a:r>
          </a:p>
        </p:txBody>
      </p:sp>
      <p:sp>
        <p:nvSpPr>
          <p:cNvPr id="15364" name="Text Box 4"/>
          <p:cNvSpPr txBox="1">
            <a:spLocks noChangeArrowheads="1"/>
          </p:cNvSpPr>
          <p:nvPr/>
        </p:nvSpPr>
        <p:spPr bwMode="auto">
          <a:xfrm>
            <a:off x="5580062" y="3141663"/>
            <a:ext cx="1582737" cy="21236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b="1" dirty="0">
                <a:solidFill>
                  <a:srgbClr val="0033CC"/>
                </a:solidFill>
                <a:latin typeface="Calibri" pitchFamily="34" charset="0"/>
              </a:rPr>
              <a:t>Finely</a:t>
            </a:r>
          </a:p>
          <a:p>
            <a:pPr eaLnBrk="1" hangingPunct="1">
              <a:spcBef>
                <a:spcPct val="50000"/>
              </a:spcBef>
            </a:pPr>
            <a:endParaRPr lang="en-US" b="1" dirty="0">
              <a:latin typeface="Calibri" pitchFamily="34" charset="0"/>
            </a:endParaRPr>
          </a:p>
          <a:p>
            <a:pPr eaLnBrk="1" hangingPunct="1">
              <a:spcBef>
                <a:spcPct val="50000"/>
              </a:spcBef>
            </a:pPr>
            <a:endParaRPr lang="en-US" b="1" dirty="0">
              <a:latin typeface="Calibri" pitchFamily="34" charset="0"/>
            </a:endParaRPr>
          </a:p>
          <a:p>
            <a:pPr eaLnBrk="1" hangingPunct="1">
              <a:spcBef>
                <a:spcPct val="50000"/>
              </a:spcBef>
            </a:pPr>
            <a:r>
              <a:rPr lang="en-US" b="1" dirty="0" err="1" smtClean="0">
                <a:solidFill>
                  <a:srgbClr val="660033"/>
                </a:solidFill>
                <a:latin typeface="Calibri" pitchFamily="34" charset="0"/>
              </a:rPr>
              <a:t>Moderatly</a:t>
            </a:r>
            <a:endParaRPr lang="en-US" b="1" dirty="0">
              <a:solidFill>
                <a:srgbClr val="660033"/>
              </a:solidFill>
              <a:latin typeface="Calibri" pitchFamily="34" charset="0"/>
            </a:endParaRPr>
          </a:p>
        </p:txBody>
      </p:sp>
      <p:sp>
        <p:nvSpPr>
          <p:cNvPr id="15365" name="Text Box 5"/>
          <p:cNvSpPr txBox="1">
            <a:spLocks noChangeArrowheads="1"/>
          </p:cNvSpPr>
          <p:nvPr/>
        </p:nvSpPr>
        <p:spPr bwMode="auto">
          <a:xfrm>
            <a:off x="3635375" y="4797425"/>
            <a:ext cx="93662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1600" b="1">
                <a:solidFill>
                  <a:srgbClr val="C00000"/>
                </a:solidFill>
              </a:rPr>
              <a:t>Lamina IV–  VII</a:t>
            </a:r>
            <a:endParaRPr lang="en-US" sz="1600" b="1">
              <a:solidFill>
                <a:srgbClr val="C00000"/>
              </a:solidFill>
              <a:latin typeface="Calibri" pitchFamily="34" charset="0"/>
            </a:endParaRPr>
          </a:p>
        </p:txBody>
      </p:sp>
      <p:sp>
        <p:nvSpPr>
          <p:cNvPr id="15366" name="Text Box 6"/>
          <p:cNvSpPr txBox="1">
            <a:spLocks noChangeArrowheads="1"/>
          </p:cNvSpPr>
          <p:nvPr/>
        </p:nvSpPr>
        <p:spPr bwMode="auto">
          <a:xfrm>
            <a:off x="2339975" y="5734050"/>
            <a:ext cx="1008063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b="1">
                <a:solidFill>
                  <a:srgbClr val="660033"/>
                </a:solidFill>
                <a:latin typeface="Calibri" pitchFamily="34" charset="0"/>
              </a:rPr>
              <a:t>White</a:t>
            </a:r>
          </a:p>
        </p:txBody>
      </p:sp>
      <p:sp>
        <p:nvSpPr>
          <p:cNvPr id="15367" name="Oval 7"/>
          <p:cNvSpPr>
            <a:spLocks noChangeArrowheads="1"/>
          </p:cNvSpPr>
          <p:nvPr/>
        </p:nvSpPr>
        <p:spPr bwMode="auto">
          <a:xfrm>
            <a:off x="2484438" y="5084763"/>
            <a:ext cx="215900" cy="215900"/>
          </a:xfrm>
          <a:prstGeom prst="ellips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15368" name="Text Box 8"/>
          <p:cNvSpPr txBox="1">
            <a:spLocks noChangeArrowheads="1"/>
          </p:cNvSpPr>
          <p:nvPr/>
        </p:nvSpPr>
        <p:spPr bwMode="auto">
          <a:xfrm>
            <a:off x="179388" y="6324600"/>
            <a:ext cx="2016125" cy="400110"/>
          </a:xfrm>
          <a:prstGeom prst="rect">
            <a:avLst/>
          </a:prstGeom>
          <a:noFill/>
          <a:ln w="2857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2000" b="1" dirty="0">
                <a:solidFill>
                  <a:srgbClr val="660033"/>
                </a:solidFill>
                <a:latin typeface="Calibri" pitchFamily="34" charset="0"/>
              </a:rPr>
              <a:t>Ventral column</a:t>
            </a:r>
          </a:p>
        </p:txBody>
      </p:sp>
      <p:sp>
        <p:nvSpPr>
          <p:cNvPr id="15369" name="Line 9"/>
          <p:cNvSpPr>
            <a:spLocks noChangeShapeType="1"/>
          </p:cNvSpPr>
          <p:nvPr/>
        </p:nvSpPr>
        <p:spPr bwMode="auto">
          <a:xfrm flipV="1">
            <a:off x="2484438" y="260350"/>
            <a:ext cx="0" cy="3455988"/>
          </a:xfrm>
          <a:prstGeom prst="line">
            <a:avLst/>
          </a:prstGeom>
          <a:noFill/>
          <a:ln w="57150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5370" name="Text Box 10"/>
          <p:cNvSpPr txBox="1">
            <a:spLocks noChangeArrowheads="1"/>
          </p:cNvSpPr>
          <p:nvPr/>
        </p:nvSpPr>
        <p:spPr bwMode="auto">
          <a:xfrm>
            <a:off x="179388" y="188913"/>
            <a:ext cx="1512887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2000" b="1">
                <a:solidFill>
                  <a:srgbClr val="C00000"/>
                </a:solidFill>
                <a:latin typeface="Calibri" pitchFamily="34" charset="0"/>
              </a:rPr>
              <a:t>Spinal</a:t>
            </a:r>
            <a:r>
              <a:rPr lang="en-US" sz="2000" b="1">
                <a:solidFill>
                  <a:srgbClr val="660033"/>
                </a:solidFill>
                <a:latin typeface="Calibri" pitchFamily="34" charset="0"/>
              </a:rPr>
              <a:t> </a:t>
            </a:r>
            <a:r>
              <a:rPr lang="en-US" sz="2000" b="1">
                <a:solidFill>
                  <a:srgbClr val="0033CC"/>
                </a:solidFill>
                <a:latin typeface="Calibri" pitchFamily="34" charset="0"/>
              </a:rPr>
              <a:t>Lemniscus</a:t>
            </a:r>
          </a:p>
        </p:txBody>
      </p:sp>
      <p:sp>
        <p:nvSpPr>
          <p:cNvPr id="15371" name="Text Box 11"/>
          <p:cNvSpPr txBox="1">
            <a:spLocks noChangeArrowheads="1"/>
          </p:cNvSpPr>
          <p:nvPr/>
        </p:nvSpPr>
        <p:spPr bwMode="auto">
          <a:xfrm>
            <a:off x="2700338" y="3573463"/>
            <a:ext cx="15113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b="1">
                <a:solidFill>
                  <a:srgbClr val="3333CC"/>
                </a:solidFill>
                <a:latin typeface="Calibri" pitchFamily="34" charset="0"/>
              </a:rPr>
              <a:t>Lissauer’s </a:t>
            </a:r>
            <a:r>
              <a:rPr lang="en-US" b="1">
                <a:solidFill>
                  <a:srgbClr val="0033CC"/>
                </a:solidFill>
                <a:latin typeface="Calibri" pitchFamily="34" charset="0"/>
              </a:rPr>
              <a:t>tract</a:t>
            </a:r>
          </a:p>
        </p:txBody>
      </p:sp>
      <p:sp>
        <p:nvSpPr>
          <p:cNvPr id="15372" name="Text Box 12"/>
          <p:cNvSpPr txBox="1">
            <a:spLocks noChangeArrowheads="1"/>
          </p:cNvSpPr>
          <p:nvPr/>
        </p:nvSpPr>
        <p:spPr bwMode="auto">
          <a:xfrm>
            <a:off x="2514600" y="4191000"/>
            <a:ext cx="9366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n-US" sz="1400" b="1" kern="0" dirty="0">
                <a:solidFill>
                  <a:srgbClr val="0000FF"/>
                </a:solidFill>
                <a:latin typeface="Arial"/>
                <a:cs typeface="Arial"/>
              </a:rPr>
              <a:t>Lamina I &amp;IV &amp;VIII</a:t>
            </a:r>
            <a:endParaRPr lang="en-US" sz="1400" b="1" dirty="0">
              <a:solidFill>
                <a:srgbClr val="0000FF"/>
              </a:solidFill>
              <a:latin typeface="Calibri" pitchFamily="34" charset="0"/>
            </a:endParaRPr>
          </a:p>
        </p:txBody>
      </p:sp>
      <p:sp>
        <p:nvSpPr>
          <p:cNvPr id="15373" name="Text Box 13"/>
          <p:cNvSpPr txBox="1">
            <a:spLocks noChangeArrowheads="1"/>
          </p:cNvSpPr>
          <p:nvPr/>
        </p:nvSpPr>
        <p:spPr bwMode="auto">
          <a:xfrm>
            <a:off x="0" y="4114800"/>
            <a:ext cx="1079500" cy="707886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2000" b="1" dirty="0">
                <a:solidFill>
                  <a:srgbClr val="0033CC"/>
                </a:solidFill>
                <a:latin typeface="Calibri" pitchFamily="34" charset="0"/>
              </a:rPr>
              <a:t>Lat. column</a:t>
            </a:r>
          </a:p>
        </p:txBody>
      </p:sp>
      <p:sp>
        <p:nvSpPr>
          <p:cNvPr id="15374" name="Text Box 14"/>
          <p:cNvSpPr txBox="1">
            <a:spLocks noChangeArrowheads="1"/>
          </p:cNvSpPr>
          <p:nvPr/>
        </p:nvSpPr>
        <p:spPr bwMode="auto">
          <a:xfrm>
            <a:off x="1835150" y="5029200"/>
            <a:ext cx="86518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b="1" dirty="0" smtClean="0">
                <a:solidFill>
                  <a:srgbClr val="0033CC"/>
                </a:solidFill>
                <a:latin typeface="Calibri" pitchFamily="34" charset="0"/>
              </a:rPr>
              <a:t>Grey</a:t>
            </a:r>
            <a:endParaRPr lang="en-US" b="1" dirty="0">
              <a:solidFill>
                <a:srgbClr val="0033CC"/>
              </a:solidFill>
              <a:latin typeface="Calibri" pitchFamily="34" charset="0"/>
            </a:endParaRPr>
          </a:p>
        </p:txBody>
      </p:sp>
      <p:sp>
        <p:nvSpPr>
          <p:cNvPr id="15375" name="Text Box 15"/>
          <p:cNvSpPr txBox="1">
            <a:spLocks noChangeArrowheads="1"/>
          </p:cNvSpPr>
          <p:nvPr/>
        </p:nvSpPr>
        <p:spPr bwMode="auto">
          <a:xfrm>
            <a:off x="5076825" y="3573463"/>
            <a:ext cx="935038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sz="2000" b="1">
                <a:latin typeface="Calibri" pitchFamily="34" charset="0"/>
              </a:rPr>
              <a:t>DRG</a:t>
            </a:r>
          </a:p>
        </p:txBody>
      </p:sp>
      <p:sp>
        <p:nvSpPr>
          <p:cNvPr id="15376" name="Text Box 16"/>
          <p:cNvSpPr txBox="1">
            <a:spLocks noChangeArrowheads="1"/>
          </p:cNvSpPr>
          <p:nvPr/>
        </p:nvSpPr>
        <p:spPr bwMode="auto">
          <a:xfrm>
            <a:off x="2916238" y="3357563"/>
            <a:ext cx="576262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2000" b="1">
                <a:latin typeface="Calibri" pitchFamily="34" charset="0"/>
              </a:rPr>
              <a:t>??</a:t>
            </a:r>
          </a:p>
        </p:txBody>
      </p:sp>
      <p:sp>
        <p:nvSpPr>
          <p:cNvPr id="15377" name="Text Box 18"/>
          <p:cNvSpPr txBox="1">
            <a:spLocks noChangeArrowheads="1"/>
          </p:cNvSpPr>
          <p:nvPr/>
        </p:nvSpPr>
        <p:spPr bwMode="auto">
          <a:xfrm>
            <a:off x="4572000" y="3048000"/>
            <a:ext cx="990600" cy="1069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>
              <a:spcBef>
                <a:spcPct val="50000"/>
              </a:spcBef>
            </a:pPr>
            <a:r>
              <a:rPr lang="en-US" sz="1600" b="1">
                <a:solidFill>
                  <a:srgbClr val="3333CC"/>
                </a:solidFill>
              </a:rPr>
              <a:t>Small</a:t>
            </a:r>
          </a:p>
          <a:p>
            <a:pPr eaLnBrk="1" hangingPunct="1">
              <a:spcBef>
                <a:spcPct val="50000"/>
              </a:spcBef>
            </a:pPr>
            <a:endParaRPr lang="en-US" sz="1600" b="1"/>
          </a:p>
          <a:p>
            <a:pPr eaLnBrk="1" hangingPunct="1">
              <a:spcBef>
                <a:spcPct val="50000"/>
              </a:spcBef>
            </a:pPr>
            <a:r>
              <a:rPr lang="en-US" sz="1600" b="1">
                <a:solidFill>
                  <a:srgbClr val="800000"/>
                </a:solidFill>
              </a:rPr>
              <a:t>Medium</a:t>
            </a:r>
          </a:p>
        </p:txBody>
      </p:sp>
      <p:sp>
        <p:nvSpPr>
          <p:cNvPr id="15378" name="Line 19"/>
          <p:cNvSpPr>
            <a:spLocks noChangeShapeType="1"/>
          </p:cNvSpPr>
          <p:nvPr/>
        </p:nvSpPr>
        <p:spPr bwMode="auto">
          <a:xfrm>
            <a:off x="3429000" y="3886200"/>
            <a:ext cx="152400" cy="304800"/>
          </a:xfrm>
          <a:prstGeom prst="line">
            <a:avLst/>
          </a:prstGeom>
          <a:noFill/>
          <a:ln w="38100">
            <a:solidFill>
              <a:srgbClr val="3333CC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7661860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1" descr="Tracts [Page-12]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014538"/>
            <a:ext cx="9144000" cy="282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50679510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b="1" dirty="0">
                <a:solidFill>
                  <a:srgbClr val="7030A0"/>
                </a:solidFill>
              </a:rPr>
              <a:t>Pain &amp; Temperature Pathway = </a:t>
            </a:r>
            <a:br>
              <a:rPr lang="en-US" b="1" dirty="0">
                <a:solidFill>
                  <a:srgbClr val="7030A0"/>
                </a:solidFill>
              </a:rPr>
            </a:br>
            <a:r>
              <a:rPr lang="en-US" b="1" dirty="0">
                <a:solidFill>
                  <a:srgbClr val="7030A0"/>
                </a:solidFill>
              </a:rPr>
              <a:t>Lat. </a:t>
            </a:r>
            <a:r>
              <a:rPr lang="en-US" b="1" dirty="0" err="1">
                <a:solidFill>
                  <a:srgbClr val="7030A0"/>
                </a:solidFill>
              </a:rPr>
              <a:t>Spino</a:t>
            </a:r>
            <a:r>
              <a:rPr lang="en-US" b="1" dirty="0">
                <a:solidFill>
                  <a:srgbClr val="7030A0"/>
                </a:solidFill>
              </a:rPr>
              <a:t>-thalamic tract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" y="1143000"/>
            <a:ext cx="5181600" cy="5715000"/>
          </a:xfrm>
        </p:spPr>
        <p:txBody>
          <a:bodyPr rtlCol="0">
            <a:normAutofit lnSpcReduction="1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</a:t>
            </a:r>
            <a:r>
              <a:rPr lang="en-US" b="1" baseline="30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RD</a:t>
            </a: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ORDER NEURON: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P.L.V.N.T.: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400" dirty="0"/>
              <a:t>1- Cells: Cells of P.L.V.N.T.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400" dirty="0"/>
              <a:t>2- Axons: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400" dirty="0"/>
              <a:t>  a. Pass in sensory </a:t>
            </a:r>
            <a:r>
              <a:rPr lang="en-US" sz="2400" dirty="0" smtClean="0"/>
              <a:t>radiation in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400" dirty="0"/>
              <a:t> </a:t>
            </a:r>
            <a:r>
              <a:rPr lang="en-US" sz="2400" dirty="0" smtClean="0"/>
              <a:t>     </a:t>
            </a:r>
            <a:r>
              <a:rPr lang="en-US" sz="2400" dirty="0"/>
              <a:t>the post. 1/3 of post. </a:t>
            </a:r>
            <a:r>
              <a:rPr lang="en-US" sz="2400" dirty="0" smtClean="0"/>
              <a:t>limb of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400" dirty="0"/>
              <a:t> </a:t>
            </a:r>
            <a:r>
              <a:rPr lang="en-US" sz="2400" dirty="0" smtClean="0"/>
              <a:t>     </a:t>
            </a:r>
            <a:r>
              <a:rPr lang="en-US" sz="2400" b="1" dirty="0">
                <a:solidFill>
                  <a:srgbClr val="0070C0"/>
                </a:solidFill>
              </a:rPr>
              <a:t>internal capsule</a:t>
            </a:r>
            <a:r>
              <a:rPr lang="en-US" sz="2400" dirty="0"/>
              <a:t>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400" dirty="0"/>
              <a:t>  b. Diverge in the </a:t>
            </a:r>
            <a:r>
              <a:rPr lang="en-US" sz="2400" b="1" dirty="0">
                <a:solidFill>
                  <a:srgbClr val="0070C0"/>
                </a:solidFill>
              </a:rPr>
              <a:t>corona </a:t>
            </a:r>
            <a:r>
              <a:rPr lang="en-US" sz="2400" b="1" dirty="0" err="1">
                <a:solidFill>
                  <a:srgbClr val="0070C0"/>
                </a:solidFill>
              </a:rPr>
              <a:t>radiata</a:t>
            </a:r>
            <a:r>
              <a:rPr lang="en-US" sz="2400" dirty="0"/>
              <a:t>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400" dirty="0"/>
              <a:t>  c. Terminate in </a:t>
            </a:r>
            <a:r>
              <a:rPr lang="en-US" sz="2400" b="1" dirty="0">
                <a:solidFill>
                  <a:srgbClr val="0070C0"/>
                </a:solidFill>
              </a:rPr>
              <a:t>area 3,1,2 </a:t>
            </a:r>
            <a:endParaRPr lang="en-US" sz="2400" b="1" dirty="0" smtClean="0">
              <a:solidFill>
                <a:srgbClr val="0070C0"/>
              </a:solidFill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400" dirty="0">
                <a:solidFill>
                  <a:srgbClr val="0070C0"/>
                </a:solidFill>
              </a:rPr>
              <a:t> </a:t>
            </a:r>
            <a:r>
              <a:rPr lang="en-US" sz="2400" dirty="0" smtClean="0">
                <a:solidFill>
                  <a:srgbClr val="0070C0"/>
                </a:solidFill>
              </a:rPr>
              <a:t>     </a:t>
            </a:r>
            <a:r>
              <a:rPr lang="en-US" sz="2400" b="1" dirty="0" smtClean="0">
                <a:solidFill>
                  <a:srgbClr val="0070C0"/>
                </a:solidFill>
              </a:rPr>
              <a:t>(</a:t>
            </a:r>
            <a:r>
              <a:rPr lang="en-US" sz="2400" b="1" dirty="0">
                <a:solidFill>
                  <a:srgbClr val="0070C0"/>
                </a:solidFill>
              </a:rPr>
              <a:t>sensory area) in the </a:t>
            </a:r>
            <a:r>
              <a:rPr lang="en-US" sz="2400" b="1" dirty="0" smtClean="0">
                <a:solidFill>
                  <a:srgbClr val="0070C0"/>
                </a:solidFill>
              </a:rPr>
              <a:t>post-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400" dirty="0">
                <a:solidFill>
                  <a:srgbClr val="0070C0"/>
                </a:solidFill>
              </a:rPr>
              <a:t> </a:t>
            </a:r>
            <a:r>
              <a:rPr lang="en-US" sz="2400" dirty="0" smtClean="0">
                <a:solidFill>
                  <a:srgbClr val="0070C0"/>
                </a:solidFill>
              </a:rPr>
              <a:t>      </a:t>
            </a:r>
            <a:r>
              <a:rPr lang="en-US" sz="2400" b="1" dirty="0" smtClean="0">
                <a:solidFill>
                  <a:srgbClr val="0070C0"/>
                </a:solidFill>
              </a:rPr>
              <a:t>central </a:t>
            </a:r>
            <a:r>
              <a:rPr lang="en-US" sz="2400" b="1" dirty="0" err="1">
                <a:solidFill>
                  <a:srgbClr val="0070C0"/>
                </a:solidFill>
              </a:rPr>
              <a:t>gyrus</a:t>
            </a:r>
            <a:r>
              <a:rPr lang="en-US" sz="2400" b="1" dirty="0">
                <a:solidFill>
                  <a:srgbClr val="0070C0"/>
                </a:solidFill>
              </a:rPr>
              <a:t> </a:t>
            </a:r>
            <a:r>
              <a:rPr lang="en-US" sz="2400" u="sng" dirty="0"/>
              <a:t>where</a:t>
            </a:r>
            <a:r>
              <a:rPr lang="en-US" sz="2400" u="sng" dirty="0" smtClean="0"/>
              <a:t>:</a:t>
            </a:r>
            <a:endParaRPr lang="en-US" sz="2400" u="sng" dirty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400" dirty="0" smtClean="0"/>
              <a:t>     The </a:t>
            </a:r>
            <a:r>
              <a:rPr lang="en-US" sz="2400" dirty="0"/>
              <a:t>body is </a:t>
            </a:r>
            <a:r>
              <a:rPr lang="en-US" sz="2400" dirty="0" smtClean="0"/>
              <a:t>represented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400" dirty="0"/>
              <a:t> </a:t>
            </a:r>
            <a:r>
              <a:rPr lang="en-US" sz="2400" dirty="0" smtClean="0"/>
              <a:t>    </a:t>
            </a:r>
            <a:r>
              <a:rPr lang="en-US" sz="2400" dirty="0"/>
              <a:t>upside-down. </a:t>
            </a:r>
          </a:p>
        </p:txBody>
      </p:sp>
      <p:pic>
        <p:nvPicPr>
          <p:cNvPr id="10244" name="Picture 2" descr="F:\Dr George\Package TWO\File 2\Section 1\UnLabeled\scan0002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637" r="29187" b="61276"/>
          <a:stretch>
            <a:fillRect/>
          </a:stretch>
        </p:blipFill>
        <p:spPr>
          <a:xfrm>
            <a:off x="4953000" y="1600200"/>
            <a:ext cx="3438525" cy="4652963"/>
          </a:xfrm>
        </p:spPr>
      </p:pic>
      <p:sp>
        <p:nvSpPr>
          <p:cNvPr id="10245" name="TextBox 5"/>
          <p:cNvSpPr txBox="1">
            <a:spLocks noChangeArrowheads="1"/>
          </p:cNvSpPr>
          <p:nvPr/>
        </p:nvSpPr>
        <p:spPr bwMode="auto">
          <a:xfrm>
            <a:off x="6858000" y="5562600"/>
            <a:ext cx="12954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2000" b="1">
                <a:solidFill>
                  <a:srgbClr val="0070C0"/>
                </a:solidFill>
                <a:latin typeface="Calibri" pitchFamily="34" charset="0"/>
              </a:rPr>
              <a:t>P.L.V.N.T.</a:t>
            </a:r>
          </a:p>
        </p:txBody>
      </p:sp>
      <p:sp>
        <p:nvSpPr>
          <p:cNvPr id="10246" name="TextBox 6"/>
          <p:cNvSpPr txBox="1">
            <a:spLocks noChangeArrowheads="1"/>
          </p:cNvSpPr>
          <p:nvPr/>
        </p:nvSpPr>
        <p:spPr bwMode="auto">
          <a:xfrm>
            <a:off x="6096000" y="4648200"/>
            <a:ext cx="3810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2400" b="1">
                <a:latin typeface="Calibri" pitchFamily="34" charset="0"/>
              </a:rPr>
              <a:t>L</a:t>
            </a:r>
          </a:p>
        </p:txBody>
      </p:sp>
      <p:sp>
        <p:nvSpPr>
          <p:cNvPr id="10247" name="TextBox 7"/>
          <p:cNvSpPr txBox="1">
            <a:spLocks noChangeArrowheads="1"/>
          </p:cNvSpPr>
          <p:nvPr/>
        </p:nvSpPr>
        <p:spPr bwMode="auto">
          <a:xfrm>
            <a:off x="5607050" y="5268913"/>
            <a:ext cx="125412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2000" b="1">
                <a:latin typeface="Calibri" pitchFamily="34" charset="0"/>
              </a:rPr>
              <a:t>C              T</a:t>
            </a:r>
          </a:p>
        </p:txBody>
      </p:sp>
      <p:sp>
        <p:nvSpPr>
          <p:cNvPr id="10248" name="TextBox 8"/>
          <p:cNvSpPr txBox="1">
            <a:spLocks noChangeArrowheads="1"/>
          </p:cNvSpPr>
          <p:nvPr/>
        </p:nvSpPr>
        <p:spPr bwMode="auto">
          <a:xfrm>
            <a:off x="6934200" y="2971800"/>
            <a:ext cx="1828800" cy="2554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2000" b="1">
                <a:solidFill>
                  <a:srgbClr val="0070C0"/>
                </a:solidFill>
                <a:latin typeface="Calibri" pitchFamily="34" charset="0"/>
              </a:rPr>
              <a:t>Corona radiata</a:t>
            </a:r>
          </a:p>
          <a:p>
            <a:pPr eaLnBrk="1" hangingPunct="1"/>
            <a:endParaRPr lang="en-US" sz="2000" b="1">
              <a:solidFill>
                <a:srgbClr val="0070C0"/>
              </a:solidFill>
              <a:latin typeface="Calibri" pitchFamily="34" charset="0"/>
            </a:endParaRPr>
          </a:p>
          <a:p>
            <a:pPr eaLnBrk="1" hangingPunct="1"/>
            <a:endParaRPr lang="en-US" sz="2000" b="1">
              <a:solidFill>
                <a:srgbClr val="0070C0"/>
              </a:solidFill>
              <a:latin typeface="Calibri" pitchFamily="34" charset="0"/>
            </a:endParaRPr>
          </a:p>
          <a:p>
            <a:pPr eaLnBrk="1" hangingPunct="1"/>
            <a:endParaRPr lang="en-US" sz="2000" b="1">
              <a:solidFill>
                <a:srgbClr val="0070C0"/>
              </a:solidFill>
              <a:latin typeface="Calibri" pitchFamily="34" charset="0"/>
            </a:endParaRPr>
          </a:p>
          <a:p>
            <a:pPr eaLnBrk="1" hangingPunct="1"/>
            <a:endParaRPr lang="en-US" sz="2000" b="1">
              <a:solidFill>
                <a:srgbClr val="0070C0"/>
              </a:solidFill>
              <a:latin typeface="Calibri" pitchFamily="34" charset="0"/>
            </a:endParaRPr>
          </a:p>
          <a:p>
            <a:pPr eaLnBrk="1" hangingPunct="1"/>
            <a:r>
              <a:rPr lang="en-US" sz="2000" b="1">
                <a:solidFill>
                  <a:srgbClr val="0070C0"/>
                </a:solidFill>
                <a:latin typeface="Calibri" pitchFamily="34" charset="0"/>
              </a:rPr>
              <a:t>Post 1/3 of post. Limb of int. capsule</a:t>
            </a:r>
          </a:p>
        </p:txBody>
      </p:sp>
      <p:sp>
        <p:nvSpPr>
          <p:cNvPr id="10249" name="TextBox 9"/>
          <p:cNvSpPr txBox="1">
            <a:spLocks noChangeArrowheads="1"/>
          </p:cNvSpPr>
          <p:nvPr/>
        </p:nvSpPr>
        <p:spPr bwMode="auto">
          <a:xfrm>
            <a:off x="7162800" y="1600200"/>
            <a:ext cx="16002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2000" b="1">
                <a:solidFill>
                  <a:srgbClr val="0070C0"/>
                </a:solidFill>
                <a:latin typeface="Calibri" pitchFamily="34" charset="0"/>
              </a:rPr>
              <a:t>Area 3,1,2</a:t>
            </a:r>
          </a:p>
        </p:txBody>
      </p:sp>
    </p:spTree>
    <p:extLst>
      <p:ext uri="{BB962C8B-B14F-4D97-AF65-F5344CB8AC3E}">
        <p14:creationId xmlns:p14="http://schemas.microsoft.com/office/powerpoint/2010/main" val="1578727064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201" t="16833" r="37396" b="16063"/>
          <a:stretch>
            <a:fillRect/>
          </a:stretch>
        </p:blipFill>
        <p:spPr bwMode="auto">
          <a:xfrm>
            <a:off x="4940300" y="44450"/>
            <a:ext cx="4127500" cy="681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Oval 2"/>
          <p:cNvSpPr/>
          <p:nvPr/>
        </p:nvSpPr>
        <p:spPr>
          <a:xfrm>
            <a:off x="76200" y="152400"/>
            <a:ext cx="2895600" cy="1295400"/>
          </a:xfrm>
          <a:prstGeom prst="ellipse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6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Overall Picture</a:t>
            </a:r>
          </a:p>
        </p:txBody>
      </p:sp>
    </p:spTree>
    <p:extLst>
      <p:ext uri="{BB962C8B-B14F-4D97-AF65-F5344CB8AC3E}">
        <p14:creationId xmlns:p14="http://schemas.microsoft.com/office/powerpoint/2010/main" val="1387399023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WordArt 4"/>
          <p:cNvSpPr>
            <a:spLocks noChangeArrowheads="1" noChangeShapeType="1" noTextEdit="1"/>
          </p:cNvSpPr>
          <p:nvPr/>
        </p:nvSpPr>
        <p:spPr bwMode="auto">
          <a:xfrm>
            <a:off x="0" y="2349500"/>
            <a:ext cx="9144000" cy="2159000"/>
          </a:xfrm>
          <a:prstGeom prst="rect">
            <a:avLst/>
          </a:prstGeom>
        </p:spPr>
        <p:txBody>
          <a:bodyPr wrap="none" fromWordArt="1">
            <a:prstTxWarp prst="textFadeUp">
              <a:avLst>
                <a:gd name="adj" fmla="val 9991"/>
              </a:avLst>
            </a:prstTxWarp>
          </a:bodyPr>
          <a:lstStyle/>
          <a:p>
            <a:pPr algn="ctr"/>
            <a:r>
              <a:rPr lang="en-US" sz="3600" kern="10">
                <a:ln w="12700">
                  <a:solidFill>
                    <a:srgbClr val="B2B2B2"/>
                  </a:solidFill>
                  <a:round/>
                  <a:headEnd/>
                  <a:tailEnd/>
                </a:ln>
                <a:solidFill>
                  <a:srgbClr val="002060"/>
                </a:solidFill>
                <a:effectLst>
                  <a:outerShdw dist="35921" dir="2700000" sy="50000" rotWithShape="0">
                    <a:srgbClr val="875B0D">
                      <a:alpha val="70000"/>
                    </a:srgbClr>
                  </a:outerShdw>
                </a:effectLst>
                <a:latin typeface="Arial Black"/>
              </a:rPr>
              <a:t>Other Short Ascending Tracts</a:t>
            </a:r>
          </a:p>
        </p:txBody>
      </p:sp>
    </p:spTree>
    <p:extLst>
      <p:ext uri="{BB962C8B-B14F-4D97-AF65-F5344CB8AC3E}">
        <p14:creationId xmlns:p14="http://schemas.microsoft.com/office/powerpoint/2010/main" val="4127050187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672" t="22501" r="33841" b="19855"/>
          <a:stretch>
            <a:fillRect/>
          </a:stretch>
        </p:blipFill>
        <p:spPr bwMode="auto">
          <a:xfrm>
            <a:off x="2935288" y="331788"/>
            <a:ext cx="5884862" cy="6526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59" name="Text Box 5"/>
          <p:cNvSpPr txBox="1">
            <a:spLocks noChangeArrowheads="1"/>
          </p:cNvSpPr>
          <p:nvPr/>
        </p:nvSpPr>
        <p:spPr bwMode="auto">
          <a:xfrm>
            <a:off x="7164388" y="3895725"/>
            <a:ext cx="8636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2000" b="1">
                <a:solidFill>
                  <a:srgbClr val="FF0066"/>
                </a:solidFill>
                <a:latin typeface="Calibri" pitchFamily="34" charset="0"/>
              </a:rPr>
              <a:t>DRG</a:t>
            </a:r>
          </a:p>
        </p:txBody>
      </p:sp>
      <p:sp>
        <p:nvSpPr>
          <p:cNvPr id="19460" name="Text Box 6"/>
          <p:cNvSpPr txBox="1">
            <a:spLocks noChangeArrowheads="1"/>
          </p:cNvSpPr>
          <p:nvPr/>
        </p:nvSpPr>
        <p:spPr bwMode="auto">
          <a:xfrm>
            <a:off x="7885113" y="4437063"/>
            <a:ext cx="1258887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b="1">
                <a:solidFill>
                  <a:srgbClr val="FF0066"/>
                </a:solidFill>
                <a:latin typeface="Calibri" pitchFamily="34" charset="0"/>
              </a:rPr>
              <a:t>Heavily</a:t>
            </a:r>
          </a:p>
        </p:txBody>
      </p:sp>
      <p:sp>
        <p:nvSpPr>
          <p:cNvPr id="19461" name="Text Box 7"/>
          <p:cNvSpPr txBox="1">
            <a:spLocks noChangeArrowheads="1"/>
          </p:cNvSpPr>
          <p:nvPr/>
        </p:nvSpPr>
        <p:spPr bwMode="auto">
          <a:xfrm>
            <a:off x="5003800" y="5876925"/>
            <a:ext cx="6477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2000" b="1">
                <a:solidFill>
                  <a:srgbClr val="FF0066"/>
                </a:solidFill>
                <a:latin typeface="Calibri" pitchFamily="34" charset="0"/>
              </a:rPr>
              <a:t>VII</a:t>
            </a:r>
          </a:p>
        </p:txBody>
      </p:sp>
      <p:sp>
        <p:nvSpPr>
          <p:cNvPr id="5128" name="Text Box 8"/>
          <p:cNvSpPr txBox="1">
            <a:spLocks noChangeArrowheads="1"/>
          </p:cNvSpPr>
          <p:nvPr/>
        </p:nvSpPr>
        <p:spPr bwMode="auto">
          <a:xfrm>
            <a:off x="179388" y="188913"/>
            <a:ext cx="381635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3200" b="1" u="sng" dirty="0" err="1">
                <a:solidFill>
                  <a:srgbClr val="339933"/>
                </a:solidFill>
                <a:latin typeface="Calibri" pitchFamily="34" charset="0"/>
              </a:rPr>
              <a:t>Spino-tectal</a:t>
            </a:r>
            <a:r>
              <a:rPr lang="en-US" sz="3200" b="1" u="sng" dirty="0">
                <a:solidFill>
                  <a:srgbClr val="339933"/>
                </a:solidFill>
                <a:latin typeface="Calibri" pitchFamily="34" charset="0"/>
              </a:rPr>
              <a:t> T</a:t>
            </a:r>
            <a:r>
              <a:rPr lang="en-US" sz="2400" b="1" u="sng" dirty="0" smtClean="0">
                <a:solidFill>
                  <a:srgbClr val="339933"/>
                </a:solidFill>
                <a:latin typeface="Calibri" pitchFamily="34" charset="0"/>
              </a:rPr>
              <a:t>.</a:t>
            </a:r>
            <a:endParaRPr lang="en-US" sz="2400" b="1" u="sng" dirty="0">
              <a:solidFill>
                <a:srgbClr val="339933"/>
              </a:solidFill>
              <a:latin typeface="Calibri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11779" y="914400"/>
            <a:ext cx="148842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7030A0"/>
                </a:solidFill>
              </a:rPr>
              <a:t>Termination</a:t>
            </a:r>
          </a:p>
        </p:txBody>
      </p:sp>
      <p:sp>
        <p:nvSpPr>
          <p:cNvPr id="3" name="Rectangle 2"/>
          <p:cNvSpPr/>
          <p:nvPr/>
        </p:nvSpPr>
        <p:spPr>
          <a:xfrm>
            <a:off x="533400" y="1447800"/>
            <a:ext cx="24384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err="1">
                <a:solidFill>
                  <a:srgbClr val="00B050"/>
                </a:solidFill>
              </a:rPr>
              <a:t>Contralat</a:t>
            </a:r>
            <a:r>
              <a:rPr lang="en-US" b="1" dirty="0">
                <a:solidFill>
                  <a:srgbClr val="00B050"/>
                </a:solidFill>
              </a:rPr>
              <a:t>. sup. </a:t>
            </a:r>
            <a:r>
              <a:rPr lang="en-US" b="1" dirty="0" err="1">
                <a:solidFill>
                  <a:srgbClr val="00B050"/>
                </a:solidFill>
              </a:rPr>
              <a:t>colliculus</a:t>
            </a:r>
            <a:r>
              <a:rPr lang="en-US" b="1" dirty="0">
                <a:solidFill>
                  <a:srgbClr val="00B050"/>
                </a:solidFill>
              </a:rPr>
              <a:t> (part of </a:t>
            </a:r>
            <a:r>
              <a:rPr lang="en-US" b="1" dirty="0" err="1">
                <a:solidFill>
                  <a:srgbClr val="00B050"/>
                </a:solidFill>
              </a:rPr>
              <a:t>tectum</a:t>
            </a:r>
            <a:r>
              <a:rPr lang="en-US" b="1" dirty="0">
                <a:solidFill>
                  <a:srgbClr val="00B050"/>
                </a:solidFill>
              </a:rPr>
              <a:t> </a:t>
            </a:r>
            <a:r>
              <a:rPr lang="en-US" b="1" dirty="0" smtClean="0">
                <a:solidFill>
                  <a:srgbClr val="00B050"/>
                </a:solidFill>
              </a:rPr>
              <a:t>of midbrain</a:t>
            </a:r>
            <a:r>
              <a:rPr lang="en-US" b="1" dirty="0">
                <a:solidFill>
                  <a:srgbClr val="00B050"/>
                </a:solidFill>
              </a:rPr>
              <a:t>)</a:t>
            </a:r>
          </a:p>
        </p:txBody>
      </p:sp>
      <p:cxnSp>
        <p:nvCxnSpPr>
          <p:cNvPr id="5" name="Straight Arrow Connector 4"/>
          <p:cNvCxnSpPr/>
          <p:nvPr/>
        </p:nvCxnSpPr>
        <p:spPr>
          <a:xfrm flipV="1">
            <a:off x="2667000" y="733982"/>
            <a:ext cx="1531938" cy="1094818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6"/>
          <p:cNvSpPr/>
          <p:nvPr/>
        </p:nvSpPr>
        <p:spPr>
          <a:xfrm>
            <a:off x="152400" y="3059668"/>
            <a:ext cx="115929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7030A0"/>
                </a:solidFill>
              </a:rPr>
              <a:t>Function</a:t>
            </a:r>
          </a:p>
        </p:txBody>
      </p:sp>
      <p:sp>
        <p:nvSpPr>
          <p:cNvPr id="8" name="Rectangle 7"/>
          <p:cNvSpPr/>
          <p:nvPr/>
        </p:nvSpPr>
        <p:spPr>
          <a:xfrm>
            <a:off x="76200" y="3550384"/>
            <a:ext cx="37338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>
                <a:solidFill>
                  <a:srgbClr val="00B050"/>
                </a:solidFill>
              </a:rPr>
              <a:t>Afferent limb of the </a:t>
            </a:r>
            <a:r>
              <a:rPr lang="en-US" sz="2000" b="1" dirty="0" err="1"/>
              <a:t>spino</a:t>
            </a:r>
            <a:r>
              <a:rPr lang="en-US" sz="2000" b="1" dirty="0"/>
              <a:t>-visual reflex </a:t>
            </a:r>
            <a:r>
              <a:rPr lang="en-US" sz="2000" b="1" dirty="0">
                <a:solidFill>
                  <a:srgbClr val="00B050"/>
                </a:solidFill>
              </a:rPr>
              <a:t>(movement of the eyes, neck &amp;/or trunk towards source of pain stimulus). </a:t>
            </a:r>
          </a:p>
        </p:txBody>
      </p:sp>
    </p:spTree>
    <p:extLst>
      <p:ext uri="{BB962C8B-B14F-4D97-AF65-F5344CB8AC3E}">
        <p14:creationId xmlns:p14="http://schemas.microsoft.com/office/powerpoint/2010/main" val="1775970218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8" grpId="0"/>
      <p:bldP spid="2" grpId="0"/>
      <p:bldP spid="3" grpId="0"/>
      <p:bldP spid="7" grpId="0"/>
      <p:bldP spid="8" grpId="0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672" t="22501" r="33841" b="19855"/>
          <a:stretch>
            <a:fillRect/>
          </a:stretch>
        </p:blipFill>
        <p:spPr bwMode="auto">
          <a:xfrm>
            <a:off x="2935288" y="331788"/>
            <a:ext cx="5884862" cy="6526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59" name="Text Box 5"/>
          <p:cNvSpPr txBox="1">
            <a:spLocks noChangeArrowheads="1"/>
          </p:cNvSpPr>
          <p:nvPr/>
        </p:nvSpPr>
        <p:spPr bwMode="auto">
          <a:xfrm>
            <a:off x="7164388" y="3895725"/>
            <a:ext cx="8636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2000" b="1">
                <a:solidFill>
                  <a:srgbClr val="FF0066"/>
                </a:solidFill>
                <a:latin typeface="Calibri" pitchFamily="34" charset="0"/>
              </a:rPr>
              <a:t>DRG</a:t>
            </a:r>
          </a:p>
        </p:txBody>
      </p:sp>
      <p:sp>
        <p:nvSpPr>
          <p:cNvPr id="19460" name="Text Box 6"/>
          <p:cNvSpPr txBox="1">
            <a:spLocks noChangeArrowheads="1"/>
          </p:cNvSpPr>
          <p:nvPr/>
        </p:nvSpPr>
        <p:spPr bwMode="auto">
          <a:xfrm>
            <a:off x="7885113" y="4437063"/>
            <a:ext cx="1258887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b="1">
                <a:solidFill>
                  <a:srgbClr val="FF0066"/>
                </a:solidFill>
                <a:latin typeface="Calibri" pitchFamily="34" charset="0"/>
              </a:rPr>
              <a:t>Heavily</a:t>
            </a:r>
          </a:p>
        </p:txBody>
      </p:sp>
      <p:sp>
        <p:nvSpPr>
          <p:cNvPr id="19461" name="Text Box 7"/>
          <p:cNvSpPr txBox="1">
            <a:spLocks noChangeArrowheads="1"/>
          </p:cNvSpPr>
          <p:nvPr/>
        </p:nvSpPr>
        <p:spPr bwMode="auto">
          <a:xfrm>
            <a:off x="5003800" y="5876925"/>
            <a:ext cx="6477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2000" b="1">
                <a:solidFill>
                  <a:srgbClr val="FF0066"/>
                </a:solidFill>
                <a:latin typeface="Calibri" pitchFamily="34" charset="0"/>
              </a:rPr>
              <a:t>VII</a:t>
            </a:r>
          </a:p>
        </p:txBody>
      </p:sp>
      <p:sp>
        <p:nvSpPr>
          <p:cNvPr id="2" name="Rectangle 1"/>
          <p:cNvSpPr/>
          <p:nvPr/>
        </p:nvSpPr>
        <p:spPr>
          <a:xfrm>
            <a:off x="304800" y="228600"/>
            <a:ext cx="262764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err="1" smtClean="0">
                <a:solidFill>
                  <a:srgbClr val="FF0000"/>
                </a:solidFill>
              </a:rPr>
              <a:t>Spino</a:t>
            </a:r>
            <a:r>
              <a:rPr lang="en-US" sz="2400" b="1" dirty="0" smtClean="0">
                <a:solidFill>
                  <a:srgbClr val="FF0000"/>
                </a:solidFill>
              </a:rPr>
              <a:t>-reticular t.</a:t>
            </a:r>
            <a:endParaRPr lang="en-US" sz="2400" b="1" dirty="0"/>
          </a:p>
        </p:txBody>
      </p:sp>
      <p:sp>
        <p:nvSpPr>
          <p:cNvPr id="3" name="Rectangle 2"/>
          <p:cNvSpPr/>
          <p:nvPr/>
        </p:nvSpPr>
        <p:spPr>
          <a:xfrm>
            <a:off x="259845" y="1447800"/>
            <a:ext cx="342914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err="1">
                <a:solidFill>
                  <a:srgbClr val="FF0000"/>
                </a:solidFill>
              </a:rPr>
              <a:t>Contralat</a:t>
            </a:r>
            <a:r>
              <a:rPr lang="en-US" b="1" dirty="0">
                <a:solidFill>
                  <a:srgbClr val="FF0000"/>
                </a:solidFill>
              </a:rPr>
              <a:t>. reticular formation </a:t>
            </a:r>
          </a:p>
        </p:txBody>
      </p:sp>
      <p:cxnSp>
        <p:nvCxnSpPr>
          <p:cNvPr id="5" name="Straight Arrow Connector 4"/>
          <p:cNvCxnSpPr/>
          <p:nvPr/>
        </p:nvCxnSpPr>
        <p:spPr>
          <a:xfrm>
            <a:off x="3688989" y="1817132"/>
            <a:ext cx="959211" cy="468868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ectangle 5"/>
          <p:cNvSpPr/>
          <p:nvPr/>
        </p:nvSpPr>
        <p:spPr>
          <a:xfrm>
            <a:off x="0" y="990600"/>
            <a:ext cx="148842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7030A0"/>
                </a:solidFill>
              </a:rPr>
              <a:t>Termination</a:t>
            </a:r>
          </a:p>
        </p:txBody>
      </p:sp>
      <p:sp>
        <p:nvSpPr>
          <p:cNvPr id="7" name="Rectangle 6"/>
          <p:cNvSpPr/>
          <p:nvPr/>
        </p:nvSpPr>
        <p:spPr>
          <a:xfrm>
            <a:off x="76200" y="2133600"/>
            <a:ext cx="115929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7030A0"/>
                </a:solidFill>
              </a:rPr>
              <a:t>Function</a:t>
            </a:r>
          </a:p>
        </p:txBody>
      </p:sp>
      <p:sp>
        <p:nvSpPr>
          <p:cNvPr id="8" name="Rectangle 7"/>
          <p:cNvSpPr/>
          <p:nvPr/>
        </p:nvSpPr>
        <p:spPr>
          <a:xfrm>
            <a:off x="76200" y="2590800"/>
            <a:ext cx="33528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Forms with lat. &amp; ant. </a:t>
            </a:r>
            <a:r>
              <a:rPr lang="en-US" b="1" dirty="0" err="1">
                <a:solidFill>
                  <a:srgbClr val="FF0000"/>
                </a:solidFill>
              </a:rPr>
              <a:t>spinothalamic</a:t>
            </a:r>
            <a:r>
              <a:rPr lang="en-US" b="1" dirty="0">
                <a:solidFill>
                  <a:srgbClr val="FF0000"/>
                </a:solidFill>
              </a:rPr>
              <a:t> tracts the </a:t>
            </a:r>
            <a:r>
              <a:rPr lang="en-US" b="1" dirty="0"/>
              <a:t>A</a:t>
            </a:r>
            <a:r>
              <a:rPr lang="en-US" b="1" dirty="0">
                <a:solidFill>
                  <a:srgbClr val="FF0000"/>
                </a:solidFill>
              </a:rPr>
              <a:t>ntero-</a:t>
            </a:r>
            <a:r>
              <a:rPr lang="en-US" b="1" dirty="0"/>
              <a:t>L</a:t>
            </a:r>
            <a:r>
              <a:rPr lang="en-US" b="1" dirty="0">
                <a:solidFill>
                  <a:srgbClr val="FF0000"/>
                </a:solidFill>
              </a:rPr>
              <a:t>ateral </a:t>
            </a:r>
            <a:r>
              <a:rPr lang="en-US" b="1" dirty="0"/>
              <a:t>S</a:t>
            </a:r>
            <a:r>
              <a:rPr lang="en-US" b="1" dirty="0">
                <a:solidFill>
                  <a:srgbClr val="FF0000"/>
                </a:solidFill>
              </a:rPr>
              <a:t>ystem </a:t>
            </a:r>
            <a:r>
              <a:rPr lang="en-US" b="1" dirty="0"/>
              <a:t>(ALS) </a:t>
            </a:r>
            <a:r>
              <a:rPr lang="en-US" b="1" dirty="0">
                <a:solidFill>
                  <a:srgbClr val="FF0000"/>
                </a:solidFill>
              </a:rPr>
              <a:t>which is the major input to the </a:t>
            </a:r>
            <a:r>
              <a:rPr lang="en-US" b="1" dirty="0" err="1"/>
              <a:t>R</a:t>
            </a:r>
            <a:r>
              <a:rPr lang="en-US" b="1" dirty="0" err="1">
                <a:solidFill>
                  <a:srgbClr val="FF0000"/>
                </a:solidFill>
              </a:rPr>
              <a:t>eticulat</a:t>
            </a:r>
            <a:r>
              <a:rPr lang="en-US" b="1" dirty="0">
                <a:solidFill>
                  <a:srgbClr val="FF0000"/>
                </a:solidFill>
              </a:rPr>
              <a:t> </a:t>
            </a:r>
            <a:r>
              <a:rPr lang="en-US" b="1" dirty="0"/>
              <a:t>A</a:t>
            </a:r>
            <a:r>
              <a:rPr lang="en-US" b="1" dirty="0">
                <a:solidFill>
                  <a:srgbClr val="FF0000"/>
                </a:solidFill>
              </a:rPr>
              <a:t>ctivating </a:t>
            </a:r>
            <a:r>
              <a:rPr lang="en-US" b="1" dirty="0"/>
              <a:t>S</a:t>
            </a:r>
            <a:r>
              <a:rPr lang="en-US" b="1" dirty="0">
                <a:solidFill>
                  <a:srgbClr val="FF0000"/>
                </a:solidFill>
              </a:rPr>
              <a:t>ystem </a:t>
            </a:r>
            <a:r>
              <a:rPr lang="en-US" b="1" dirty="0"/>
              <a:t>(RAS) </a:t>
            </a:r>
            <a:r>
              <a:rPr lang="en-US" b="1" dirty="0">
                <a:solidFill>
                  <a:srgbClr val="FF0000"/>
                </a:solidFill>
                <a:latin typeface="Times New Roman"/>
                <a:cs typeface="Times New Roman"/>
              </a:rPr>
              <a:t>→ </a:t>
            </a:r>
            <a:r>
              <a:rPr lang="en-US" b="1" dirty="0">
                <a:latin typeface="Times New Roman"/>
                <a:cs typeface="Times New Roman"/>
              </a:rPr>
              <a:t>Awakening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898405480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WordArt 4"/>
          <p:cNvSpPr>
            <a:spLocks noChangeArrowheads="1" noChangeShapeType="1" noTextEdit="1"/>
          </p:cNvSpPr>
          <p:nvPr/>
        </p:nvSpPr>
        <p:spPr bwMode="auto">
          <a:xfrm>
            <a:off x="0" y="2636838"/>
            <a:ext cx="9144000" cy="1223962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 spc="720">
                <a:solidFill>
                  <a:srgbClr val="663300"/>
                </a:solidFill>
                <a:effectLst>
                  <a:outerShdw dist="45791" dir="3378596" algn="ctr" rotWithShape="0">
                    <a:srgbClr val="4D4D4D">
                      <a:alpha val="79999"/>
                    </a:srgbClr>
                  </a:outerShdw>
                </a:effectLst>
                <a:latin typeface="Arial Black"/>
              </a:rPr>
              <a:t>Second: Associative Tracts</a:t>
            </a:r>
          </a:p>
        </p:txBody>
      </p:sp>
    </p:spTree>
    <p:extLst>
      <p:ext uri="{BB962C8B-B14F-4D97-AF65-F5344CB8AC3E}">
        <p14:creationId xmlns:p14="http://schemas.microsoft.com/office/powerpoint/2010/main" val="1584171138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smtClean="0"/>
              <a:t>4 Associative tracts</a:t>
            </a:r>
          </a:p>
        </p:txBody>
      </p:sp>
      <p:sp>
        <p:nvSpPr>
          <p:cNvPr id="29699" name="Content Placeholder 4"/>
          <p:cNvSpPr>
            <a:spLocks noGrp="1"/>
          </p:cNvSpPr>
          <p:nvPr>
            <p:ph sz="half" idx="1"/>
          </p:nvPr>
        </p:nvSpPr>
        <p:spPr>
          <a:xfrm>
            <a:off x="228600" y="1214438"/>
            <a:ext cx="4038600" cy="5500687"/>
          </a:xfrm>
        </p:spPr>
        <p:txBody>
          <a:bodyPr/>
          <a:lstStyle/>
          <a:p>
            <a:pPr eaLnBrk="1" hangingPunct="1">
              <a:defRPr/>
            </a:pPr>
            <a:r>
              <a:rPr lang="en-US" sz="2000" b="1" dirty="0" err="1" smtClean="0">
                <a:solidFill>
                  <a:srgbClr val="9900FF"/>
                </a:solidFill>
              </a:rPr>
              <a:t>Lissauer’s</a:t>
            </a:r>
            <a:r>
              <a:rPr lang="en-US" sz="2000" b="1" dirty="0" smtClean="0">
                <a:solidFill>
                  <a:srgbClr val="9900FF"/>
                </a:solidFill>
              </a:rPr>
              <a:t> tract </a:t>
            </a:r>
            <a:r>
              <a:rPr lang="en-US" sz="2000" dirty="0" smtClean="0"/>
              <a:t>(for pain &amp; temp.).</a:t>
            </a:r>
          </a:p>
          <a:p>
            <a:pPr eaLnBrk="1" hangingPunct="1">
              <a:defRPr/>
            </a:pPr>
            <a:r>
              <a:rPr lang="en-US" sz="2000" b="1" dirty="0" err="1" smtClean="0">
                <a:solidFill>
                  <a:srgbClr val="FF0000"/>
                </a:solidFill>
              </a:rPr>
              <a:t>Septo</a:t>
            </a:r>
            <a:r>
              <a:rPr lang="en-US" sz="2000" b="1" dirty="0" smtClean="0">
                <a:solidFill>
                  <a:srgbClr val="FF0000"/>
                </a:solidFill>
              </a:rPr>
              <a:t>-marginal tract </a:t>
            </a:r>
            <a:r>
              <a:rPr lang="en-US" sz="2000" dirty="0" smtClean="0"/>
              <a:t>(</a:t>
            </a:r>
            <a:r>
              <a:rPr lang="en-US" sz="2000" dirty="0" err="1" smtClean="0"/>
              <a:t>proprioception</a:t>
            </a:r>
            <a:r>
              <a:rPr lang="en-US" sz="2000" dirty="0" smtClean="0"/>
              <a:t> from </a:t>
            </a:r>
            <a:r>
              <a:rPr lang="en-US" sz="2000" dirty="0" err="1" smtClean="0"/>
              <a:t>gracile</a:t>
            </a:r>
            <a:r>
              <a:rPr lang="en-US" sz="2000" dirty="0" smtClean="0"/>
              <a:t> tract).</a:t>
            </a:r>
          </a:p>
          <a:p>
            <a:pPr eaLnBrk="1" hangingPunct="1">
              <a:defRPr/>
            </a:pPr>
            <a:r>
              <a:rPr lang="en-US" sz="2000" b="1" dirty="0" smtClean="0">
                <a:solidFill>
                  <a:srgbClr val="00B050"/>
                </a:solidFill>
              </a:rPr>
              <a:t>Comma-shaped tract </a:t>
            </a:r>
            <a:r>
              <a:rPr lang="en-US" sz="2000" dirty="0" smtClean="0"/>
              <a:t>(</a:t>
            </a:r>
            <a:r>
              <a:rPr lang="en-US" sz="2000" dirty="0" err="1" smtClean="0"/>
              <a:t>proprioception</a:t>
            </a:r>
            <a:r>
              <a:rPr lang="en-US" sz="2000" dirty="0" smtClean="0"/>
              <a:t> from </a:t>
            </a:r>
            <a:r>
              <a:rPr lang="en-US" sz="2000" dirty="0" err="1" smtClean="0"/>
              <a:t>cuneate</a:t>
            </a:r>
            <a:r>
              <a:rPr lang="en-US" sz="2000" dirty="0" smtClean="0"/>
              <a:t> tract).</a:t>
            </a:r>
          </a:p>
          <a:p>
            <a:pPr eaLnBrk="1" hangingPunct="1">
              <a:defRPr/>
            </a:pPr>
            <a:r>
              <a:rPr lang="en-US" sz="2000" b="1" dirty="0" smtClean="0">
                <a:solidFill>
                  <a:schemeClr val="accent2">
                    <a:lumMod val="75000"/>
                  </a:schemeClr>
                </a:solidFill>
              </a:rPr>
              <a:t>Fasciculus </a:t>
            </a:r>
            <a:r>
              <a:rPr lang="en-US" sz="2000" b="1" dirty="0" err="1" smtClean="0">
                <a:solidFill>
                  <a:schemeClr val="accent2">
                    <a:lumMod val="75000"/>
                  </a:schemeClr>
                </a:solidFill>
              </a:rPr>
              <a:t>proprius</a:t>
            </a:r>
            <a:r>
              <a:rPr lang="en-US" sz="2000" b="1" dirty="0" smtClean="0">
                <a:solidFill>
                  <a:schemeClr val="accent2">
                    <a:lumMod val="75000"/>
                  </a:schemeClr>
                </a:solidFill>
              </a:rPr>
              <a:t>:</a:t>
            </a:r>
          </a:p>
          <a:p>
            <a:pPr eaLnBrk="1" hangingPunct="1">
              <a:buFontTx/>
              <a:buNone/>
              <a:defRPr/>
            </a:pPr>
            <a:r>
              <a:rPr lang="en-US" sz="2000" dirty="0" smtClean="0"/>
              <a:t>1- Ant., post. &amp; lat. parts.</a:t>
            </a:r>
          </a:p>
          <a:p>
            <a:pPr eaLnBrk="1" hangingPunct="1">
              <a:buFontTx/>
              <a:buNone/>
              <a:defRPr/>
            </a:pPr>
            <a:r>
              <a:rPr lang="en-US" sz="2000" dirty="0" smtClean="0"/>
              <a:t>2- Forms a ring around the grey matter.</a:t>
            </a:r>
          </a:p>
          <a:p>
            <a:pPr eaLnBrk="1" hangingPunct="1">
              <a:buFontTx/>
              <a:buNone/>
              <a:defRPr/>
            </a:pPr>
            <a:r>
              <a:rPr lang="en-US" sz="2000" dirty="0" smtClean="0"/>
              <a:t>3- Connects &amp; co-ordinates different segments of the spinal cord together.</a:t>
            </a:r>
          </a:p>
          <a:p>
            <a:pPr eaLnBrk="1" hangingPunct="1">
              <a:buFontTx/>
              <a:buNone/>
              <a:defRPr/>
            </a:pPr>
            <a:r>
              <a:rPr lang="en-US" sz="2000" dirty="0" smtClean="0"/>
              <a:t>4- 1</a:t>
            </a:r>
            <a:r>
              <a:rPr lang="en-US" sz="2000" baseline="30000" dirty="0" smtClean="0"/>
              <a:t>st</a:t>
            </a:r>
            <a:r>
              <a:rPr lang="en-US" sz="2000" dirty="0" smtClean="0"/>
              <a:t> tract to be </a:t>
            </a:r>
            <a:r>
              <a:rPr lang="en-US" sz="2000" dirty="0" err="1" smtClean="0"/>
              <a:t>myelinated</a:t>
            </a:r>
            <a:r>
              <a:rPr lang="en-US" sz="2000" dirty="0" smtClean="0"/>
              <a:t>.</a:t>
            </a:r>
          </a:p>
          <a:p>
            <a:pPr eaLnBrk="1" hangingPunct="1">
              <a:buFontTx/>
              <a:buNone/>
              <a:defRPr/>
            </a:pPr>
            <a:endParaRPr lang="en-US" sz="2000" dirty="0" smtClean="0"/>
          </a:p>
          <a:p>
            <a:pPr eaLnBrk="1" hangingPunct="1">
              <a:buFontTx/>
              <a:buNone/>
              <a:defRPr/>
            </a:pPr>
            <a:endParaRPr lang="en-US" sz="2000" dirty="0" smtClean="0"/>
          </a:p>
        </p:txBody>
      </p:sp>
      <p:pic>
        <p:nvPicPr>
          <p:cNvPr id="25604" name="Picture 5" descr="F:\Dr George\Package TWO\File 2\Section 1\UnLabeled\scan0016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243388" y="2000250"/>
            <a:ext cx="4757737" cy="3429000"/>
          </a:xfrm>
          <a:noFill/>
        </p:spPr>
      </p:pic>
      <p:cxnSp>
        <p:nvCxnSpPr>
          <p:cNvPr id="25605" name="Straight Arrow Connector 7"/>
          <p:cNvCxnSpPr>
            <a:cxnSpLocks noChangeShapeType="1"/>
          </p:cNvCxnSpPr>
          <p:nvPr/>
        </p:nvCxnSpPr>
        <p:spPr bwMode="auto">
          <a:xfrm>
            <a:off x="3429000" y="2143125"/>
            <a:ext cx="3143250" cy="571500"/>
          </a:xfrm>
          <a:prstGeom prst="straightConnector1">
            <a:avLst/>
          </a:prstGeom>
          <a:noFill/>
          <a:ln w="28575" algn="ctr">
            <a:solidFill>
              <a:srgbClr val="FF00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5606" name="Straight Arrow Connector 9"/>
          <p:cNvCxnSpPr>
            <a:cxnSpLocks noChangeShapeType="1"/>
          </p:cNvCxnSpPr>
          <p:nvPr/>
        </p:nvCxnSpPr>
        <p:spPr bwMode="auto">
          <a:xfrm flipV="1">
            <a:off x="3500438" y="2786063"/>
            <a:ext cx="3571875" cy="285750"/>
          </a:xfrm>
          <a:prstGeom prst="straightConnector1">
            <a:avLst/>
          </a:prstGeom>
          <a:noFill/>
          <a:ln w="28575" algn="ctr">
            <a:solidFill>
              <a:srgbClr val="00B05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5607" name="Straight Arrow Connector 11"/>
          <p:cNvCxnSpPr>
            <a:cxnSpLocks noChangeShapeType="1"/>
          </p:cNvCxnSpPr>
          <p:nvPr/>
        </p:nvCxnSpPr>
        <p:spPr bwMode="auto">
          <a:xfrm>
            <a:off x="2357438" y="1571625"/>
            <a:ext cx="5715000" cy="1143000"/>
          </a:xfrm>
          <a:prstGeom prst="straightConnector1">
            <a:avLst/>
          </a:prstGeom>
          <a:noFill/>
          <a:ln w="28575" algn="ctr">
            <a:solidFill>
              <a:srgbClr val="7030A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9704" name="Straight Arrow Connector 13"/>
          <p:cNvCxnSpPr>
            <a:cxnSpLocks noChangeShapeType="1"/>
          </p:cNvCxnSpPr>
          <p:nvPr/>
        </p:nvCxnSpPr>
        <p:spPr bwMode="auto">
          <a:xfrm flipV="1">
            <a:off x="3429000" y="3929063"/>
            <a:ext cx="2357438" cy="142875"/>
          </a:xfrm>
          <a:prstGeom prst="straightConnector1">
            <a:avLst/>
          </a:prstGeom>
          <a:noFill/>
          <a:ln w="28575" algn="ctr">
            <a:solidFill>
              <a:schemeClr val="accent2">
                <a:lumMod val="75000"/>
              </a:schemeClr>
            </a:solidFill>
            <a:round/>
            <a:headEnd/>
            <a:tailEnd type="arrow" w="med" len="med"/>
          </a:ln>
        </p:spPr>
      </p:cxnSp>
    </p:spTree>
    <p:extLst>
      <p:ext uri="{BB962C8B-B14F-4D97-AF65-F5344CB8AC3E}">
        <p14:creationId xmlns:p14="http://schemas.microsoft.com/office/powerpoint/2010/main" val="618726641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16600" dirty="0" smtClean="0"/>
              <a:t>THANK YOU</a:t>
            </a:r>
            <a:endParaRPr lang="en-US" sz="16600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1" descr="Tracts [Exteroceptive]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982788"/>
            <a:ext cx="9144000" cy="2892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21540630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1" descr="Tracts [propiooceptive]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639888"/>
            <a:ext cx="9144000" cy="357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55732362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types of proprioceptive sensations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0"/>
            <a:ext cx="7616120" cy="37393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762000" y="4038600"/>
            <a:ext cx="2667000" cy="762000"/>
          </a:xfrm>
          <a:prstGeom prst="rect">
            <a:avLst/>
          </a:prstGeom>
          <a:solidFill>
            <a:srgbClr val="A8EEFE"/>
          </a:solidFill>
          <a:ln>
            <a:solidFill>
              <a:srgbClr val="00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990600" y="4114800"/>
            <a:ext cx="227498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>
                <a:solidFill>
                  <a:srgbClr val="002060"/>
                </a:solidFill>
              </a:rPr>
              <a:t>Fine touch</a:t>
            </a:r>
            <a:endParaRPr lang="en-US" sz="3600" b="1" dirty="0">
              <a:solidFill>
                <a:srgbClr val="002060"/>
              </a:solidFill>
            </a:endParaRPr>
          </a:p>
        </p:txBody>
      </p:sp>
      <p:cxnSp>
        <p:nvCxnSpPr>
          <p:cNvPr id="6" name="Straight Connector 5"/>
          <p:cNvCxnSpPr>
            <a:stCxn id="2" idx="3"/>
          </p:cNvCxnSpPr>
          <p:nvPr/>
        </p:nvCxnSpPr>
        <p:spPr>
          <a:xfrm>
            <a:off x="3429000" y="4419600"/>
            <a:ext cx="1828800" cy="0"/>
          </a:xfrm>
          <a:prstGeom prst="line">
            <a:avLst/>
          </a:prstGeom>
          <a:ln>
            <a:solidFill>
              <a:srgbClr val="00006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4189060" y="4437965"/>
            <a:ext cx="0" cy="51503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4191000" y="5257800"/>
            <a:ext cx="10668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189060" y="4953000"/>
            <a:ext cx="0" cy="1219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4191000" y="6172200"/>
            <a:ext cx="10668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angle 18"/>
          <p:cNvSpPr/>
          <p:nvPr/>
        </p:nvSpPr>
        <p:spPr>
          <a:xfrm>
            <a:off x="5257800" y="4114800"/>
            <a:ext cx="3733800" cy="58068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5257800" y="5105400"/>
            <a:ext cx="3733800" cy="609600"/>
          </a:xfrm>
          <a:prstGeom prst="rect">
            <a:avLst/>
          </a:prstGeom>
          <a:solidFill>
            <a:srgbClr val="96EAF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5257800" y="6019800"/>
            <a:ext cx="3657600" cy="609600"/>
          </a:xfrm>
          <a:prstGeom prst="rect">
            <a:avLst/>
          </a:prstGeom>
          <a:solidFill>
            <a:srgbClr val="96EAF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/>
          <p:cNvSpPr txBox="1"/>
          <p:nvPr/>
        </p:nvSpPr>
        <p:spPr>
          <a:xfrm>
            <a:off x="5257800" y="4114800"/>
            <a:ext cx="3810000" cy="584775"/>
          </a:xfrm>
          <a:prstGeom prst="rect">
            <a:avLst/>
          </a:prstGeom>
          <a:solidFill>
            <a:srgbClr val="96EAFE"/>
          </a:solidFill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Tactile localization</a:t>
            </a:r>
            <a:endParaRPr lang="en-US" sz="3200" b="1" dirty="0"/>
          </a:p>
        </p:txBody>
      </p:sp>
      <p:sp>
        <p:nvSpPr>
          <p:cNvPr id="23" name="Rectangle 22"/>
          <p:cNvSpPr/>
          <p:nvPr/>
        </p:nvSpPr>
        <p:spPr>
          <a:xfrm>
            <a:off x="5410200" y="5177135"/>
            <a:ext cx="353083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/>
              <a:t>Tactile </a:t>
            </a:r>
            <a:r>
              <a:rPr lang="en-US" sz="2800" b="1" dirty="0" smtClean="0"/>
              <a:t>discrimination</a:t>
            </a:r>
            <a:endParaRPr lang="en-US" sz="2800" b="1" dirty="0"/>
          </a:p>
        </p:txBody>
      </p:sp>
      <p:sp>
        <p:nvSpPr>
          <p:cNvPr id="24" name="Rectangle 23"/>
          <p:cNvSpPr/>
          <p:nvPr/>
        </p:nvSpPr>
        <p:spPr>
          <a:xfrm>
            <a:off x="5590159" y="6019800"/>
            <a:ext cx="230543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 err="1" smtClean="0"/>
              <a:t>Steriognosis</a:t>
            </a:r>
            <a:endParaRPr lang="en-US" sz="3200" b="1" dirty="0"/>
          </a:p>
        </p:txBody>
      </p:sp>
    </p:spTree>
    <p:extLst>
      <p:ext uri="{BB962C8B-B14F-4D97-AF65-F5344CB8AC3E}">
        <p14:creationId xmlns:p14="http://schemas.microsoft.com/office/powerpoint/2010/main" val="714007879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Tracts [Ascending]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01650"/>
            <a:ext cx="9144000" cy="5854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26787421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3" descr="Tracts [4 Tracts carry conscious sensory impulse]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260475"/>
            <a:ext cx="9144000" cy="4337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1513692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loud_skipper">
  <a:themeElements>
    <a:clrScheme name="Office Theme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Impact"/>
        <a:ea typeface=""/>
        <a:cs typeface=""/>
      </a:majorFont>
      <a:minorFont>
        <a:latin typeface="Eurostile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ffice Theme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cloud_skipper</Template>
  <TotalTime>958</TotalTime>
  <Words>2060</Words>
  <Application>Microsoft Office PowerPoint</Application>
  <PresentationFormat>On-screen Show (4:3)</PresentationFormat>
  <Paragraphs>452</Paragraphs>
  <Slides>47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47</vt:i4>
      </vt:variant>
    </vt:vector>
  </HeadingPairs>
  <TitlesOfParts>
    <vt:vector size="48" baseType="lpstr">
      <vt:lpstr>cloud_skipper</vt:lpstr>
      <vt:lpstr>Neuroanatomy Spinal cord</vt:lpstr>
      <vt:lpstr>Spinal cord: T.S. Structure</vt:lpstr>
      <vt:lpstr>Tracts of the White matter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Fine touch &amp; Proprioception Pathway = Dorsal column tracts</vt:lpstr>
      <vt:lpstr>Fine touch &amp; Proprioception Pathway = Dorsal column tracts</vt:lpstr>
      <vt:lpstr>Fine touch &amp; Proprioception Pathway = Dorsal column tracts</vt:lpstr>
      <vt:lpstr>Fine touch &amp; Proprioception Pathway = Dorsal column tracts</vt:lpstr>
      <vt:lpstr>Fine touch &amp; Proprioception Pathway = Dorsal column tracts</vt:lpstr>
      <vt:lpstr>PowerPoint Presentation</vt:lpstr>
      <vt:lpstr>PowerPoint Presentation</vt:lpstr>
      <vt:lpstr>PowerPoint Presentation</vt:lpstr>
      <vt:lpstr>Posterior [dorsal] spinocerebellar tract</vt:lpstr>
      <vt:lpstr>Anterior[ventral] spinocerebellar tract</vt:lpstr>
      <vt:lpstr>Origin of fibers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Crude touch &amp;Pressure Pathway = Ant. Spino-thalamic tract</vt:lpstr>
      <vt:lpstr>Crude touch &amp;Pressure Pathway = Ant. Spino-thalamic tract </vt:lpstr>
      <vt:lpstr>Crude touch &amp;Pressure Pathway = Ant. Spino-thalamic tract </vt:lpstr>
      <vt:lpstr>Crude touch &amp; Pressure Pathway = Ant. Spino-thalamic tract </vt:lpstr>
      <vt:lpstr>PowerPoint Presentation</vt:lpstr>
      <vt:lpstr>Pain &amp; Temperature Pathway =  Lat. Spino-thalamic tract </vt:lpstr>
      <vt:lpstr>Pain &amp; Temperature Pathway =  Lat. Spino-thalamic tract </vt:lpstr>
      <vt:lpstr>PowerPoint Presentation</vt:lpstr>
      <vt:lpstr>Pain &amp; Temperature Pathway =  Lat. Spino-thalamic tract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4 Associative tracts</vt:lpstr>
      <vt:lpstr>THANK YOU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Cloud Skipper</dc:title>
  <dc:creator>Dr Hassan</dc:creator>
  <cp:lastModifiedBy>DR hesham</cp:lastModifiedBy>
  <cp:revision>112</cp:revision>
  <dcterms:created xsi:type="dcterms:W3CDTF">2010-01-12T20:56:45Z</dcterms:created>
  <dcterms:modified xsi:type="dcterms:W3CDTF">2012-10-24T17:20:30Z</dcterms:modified>
  <cp:contentStatus>Final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MarkAsFinal">
    <vt:bool>true</vt:bool>
  </property>
</Properties>
</file>