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96" r:id="rId5"/>
    <p:sldMasterId id="2147483708" r:id="rId6"/>
  </p:sldMasterIdLst>
  <p:notesMasterIdLst>
    <p:notesMasterId r:id="rId33"/>
  </p:notesMasterIdLst>
  <p:handoutMasterIdLst>
    <p:handoutMasterId r:id="rId34"/>
  </p:handoutMasterIdLst>
  <p:sldIdLst>
    <p:sldId id="257" r:id="rId7"/>
    <p:sldId id="275" r:id="rId8"/>
    <p:sldId id="278" r:id="rId9"/>
    <p:sldId id="279" r:id="rId10"/>
    <p:sldId id="280" r:id="rId11"/>
    <p:sldId id="281" r:id="rId12"/>
    <p:sldId id="256" r:id="rId13"/>
    <p:sldId id="273" r:id="rId14"/>
    <p:sldId id="282" r:id="rId15"/>
    <p:sldId id="258" r:id="rId16"/>
    <p:sldId id="259" r:id="rId17"/>
    <p:sldId id="274" r:id="rId18"/>
    <p:sldId id="260" r:id="rId19"/>
    <p:sldId id="261" r:id="rId20"/>
    <p:sldId id="277" r:id="rId21"/>
    <p:sldId id="262" r:id="rId22"/>
    <p:sldId id="263" r:id="rId23"/>
    <p:sldId id="276" r:id="rId24"/>
    <p:sldId id="264" r:id="rId25"/>
    <p:sldId id="272" r:id="rId26"/>
    <p:sldId id="265" r:id="rId27"/>
    <p:sldId id="266" r:id="rId28"/>
    <p:sldId id="267" r:id="rId29"/>
    <p:sldId id="270" r:id="rId30"/>
    <p:sldId id="283" r:id="rId31"/>
    <p:sldId id="268" r:id="rId32"/>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259" autoAdjust="0"/>
  </p:normalViewPr>
  <p:slideViewPr>
    <p:cSldViewPr>
      <p:cViewPr>
        <p:scale>
          <a:sx n="60" d="100"/>
          <a:sy n="60" d="100"/>
        </p:scale>
        <p:origin x="-1434" y="-67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handoutMaster" Target="handoutMasters/handout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8BF78D97-1664-4D92-9DBE-C607E763AC2A}" type="datetimeFigureOut">
              <a:rPr lang="en-US" smtClean="0"/>
              <a:t>3/21/2012</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67C65AAB-751B-4CA0-97F6-EA371AD1E4BB}" type="slidenum">
              <a:rPr lang="en-US" smtClean="0"/>
              <a:t>‹#›</a:t>
            </a:fld>
            <a:endParaRPr lang="en-US"/>
          </a:p>
        </p:txBody>
      </p:sp>
    </p:spTree>
    <p:extLst>
      <p:ext uri="{BB962C8B-B14F-4D97-AF65-F5344CB8AC3E}">
        <p14:creationId xmlns:p14="http://schemas.microsoft.com/office/powerpoint/2010/main" val="35997028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2A1DEF7C-BC97-47F3-B864-000A069039B1}" type="datetimeFigureOut">
              <a:rPr lang="en-US" smtClean="0"/>
              <a:t>3/21/2012</a:t>
            </a:fld>
            <a:endParaRPr lang="en-US" smtClean="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6773249B-339E-45CB-A3F9-69EA26B7F8EE}" type="slidenum">
              <a:rPr lang="en-US" smtClean="0"/>
              <a:t>‹#›</a:t>
            </a:fld>
            <a:endParaRPr lang="en-US" smtClean="0"/>
          </a:p>
        </p:txBody>
      </p:sp>
    </p:spTree>
    <p:extLst>
      <p:ext uri="{BB962C8B-B14F-4D97-AF65-F5344CB8AC3E}">
        <p14:creationId xmlns:p14="http://schemas.microsoft.com/office/powerpoint/2010/main" val="41704167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en.wikipedia.org/wiki/Communication" TargetMode="External"/><Relationship Id="rId2" Type="http://schemas.openxmlformats.org/officeDocument/2006/relationships/slide" Target="../slides/slide2.xml"/><Relationship Id="rId1" Type="http://schemas.openxmlformats.org/officeDocument/2006/relationships/notesMaster" Target="../notesMasters/notesMaster1.xml"/><Relationship Id="rId5" Type="http://schemas.openxmlformats.org/officeDocument/2006/relationships/hyperlink" Target="http://en.wikipedia.org/wiki/User-generated_content" TargetMode="External"/><Relationship Id="rId4" Type="http://schemas.openxmlformats.org/officeDocument/2006/relationships/hyperlink" Target="http://en.wikipedia.org/wiki/Web_2.0" TargetMode="Externa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sz="quarter" idx="10"/>
          </p:nvPr>
        </p:nvSpPr>
        <p:spPr/>
        <p:txBody>
          <a:bodyPr/>
          <a:lstStyle/>
          <a:p>
            <a:endParaRPr/>
          </a:p>
        </p:txBody>
      </p:sp>
    </p:spTree>
    <p:extLst>
      <p:ext uri="{BB962C8B-B14F-4D97-AF65-F5344CB8AC3E}">
        <p14:creationId xmlns:p14="http://schemas.microsoft.com/office/powerpoint/2010/main" val="22385513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a:t>
            </a:r>
            <a:r>
              <a:rPr lang="en-CA" baseline="0" dirty="0" smtClean="0"/>
              <a:t> Define your top ten dream clients. Find them online. You’ll be surprised. </a:t>
            </a:r>
            <a:endParaRPr lang="en-CA" dirty="0"/>
          </a:p>
        </p:txBody>
      </p:sp>
      <p:sp>
        <p:nvSpPr>
          <p:cNvPr id="4" name="Slide Number Placeholder 3"/>
          <p:cNvSpPr>
            <a:spLocks noGrp="1"/>
          </p:cNvSpPr>
          <p:nvPr>
            <p:ph type="sldNum" sz="quarter" idx="10"/>
          </p:nvPr>
        </p:nvSpPr>
        <p:spPr/>
        <p:txBody>
          <a:bodyPr/>
          <a:lstStyle/>
          <a:p>
            <a:fld id="{6773249B-339E-45CB-A3F9-69EA26B7F8EE}" type="slidenum">
              <a:rPr lang="en-US" smtClean="0"/>
              <a:t>10</a:t>
            </a:fld>
            <a:endParaRPr lang="en-US" smtClean="0"/>
          </a:p>
        </p:txBody>
      </p:sp>
    </p:spTree>
    <p:extLst>
      <p:ext uri="{BB962C8B-B14F-4D97-AF65-F5344CB8AC3E}">
        <p14:creationId xmlns:p14="http://schemas.microsoft.com/office/powerpoint/2010/main" val="14069435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Look at your client websites as a starting place, Google</a:t>
            </a:r>
            <a:r>
              <a:rPr lang="en-US" baseline="0" dirty="0" smtClean="0"/>
              <a:t> them.</a:t>
            </a:r>
            <a:endParaRPr lang="en-US" dirty="0"/>
          </a:p>
        </p:txBody>
      </p:sp>
      <p:sp>
        <p:nvSpPr>
          <p:cNvPr id="4" name="Slide Number Placeholder 3"/>
          <p:cNvSpPr>
            <a:spLocks noGrp="1"/>
          </p:cNvSpPr>
          <p:nvPr>
            <p:ph type="sldNum" sz="quarter" idx="10"/>
          </p:nvPr>
        </p:nvSpPr>
        <p:spPr/>
        <p:txBody>
          <a:bodyPr/>
          <a:lstStyle/>
          <a:p>
            <a:fld id="{6773249B-339E-45CB-A3F9-69EA26B7F8EE}" type="slidenum">
              <a:rPr lang="en-US" smtClean="0"/>
              <a:t>11</a:t>
            </a:fld>
            <a:endParaRPr lang="en-US" smtClean="0"/>
          </a:p>
        </p:txBody>
      </p:sp>
    </p:spTree>
    <p:extLst>
      <p:ext uri="{BB962C8B-B14F-4D97-AF65-F5344CB8AC3E}">
        <p14:creationId xmlns:p14="http://schemas.microsoft.com/office/powerpoint/2010/main" val="8794673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By</a:t>
            </a:r>
            <a:r>
              <a:rPr lang="en-CA" baseline="0" dirty="0" smtClean="0"/>
              <a:t> a long shot, Facebook, Twitter, LinkedIn and blogs were the top four social media tools used by marketers.  </a:t>
            </a:r>
            <a:endParaRPr lang="en-CA" dirty="0"/>
          </a:p>
        </p:txBody>
      </p:sp>
      <p:sp>
        <p:nvSpPr>
          <p:cNvPr id="4" name="Slide Number Placeholder 3"/>
          <p:cNvSpPr>
            <a:spLocks noGrp="1"/>
          </p:cNvSpPr>
          <p:nvPr>
            <p:ph type="sldNum" sz="quarter" idx="10"/>
          </p:nvPr>
        </p:nvSpPr>
        <p:spPr/>
        <p:txBody>
          <a:bodyPr/>
          <a:lstStyle/>
          <a:p>
            <a:fld id="{6773249B-339E-45CB-A3F9-69EA26B7F8EE}" type="slidenum">
              <a:rPr lang="en-US" smtClean="0"/>
              <a:t>12</a:t>
            </a:fld>
            <a:endParaRPr lang="en-US" smtClean="0"/>
          </a:p>
        </p:txBody>
      </p:sp>
    </p:spTree>
    <p:extLst>
      <p:ext uri="{BB962C8B-B14F-4D97-AF65-F5344CB8AC3E}">
        <p14:creationId xmlns:p14="http://schemas.microsoft.com/office/powerpoint/2010/main" val="25366845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Blogs are a great way</a:t>
            </a:r>
            <a:r>
              <a:rPr lang="en-CA" baseline="0" dirty="0" smtClean="0"/>
              <a:t> to distribute your firms’ content. </a:t>
            </a:r>
          </a:p>
          <a:p>
            <a:endParaRPr lang="en-CA" baseline="0" dirty="0" smtClean="0"/>
          </a:p>
          <a:p>
            <a:r>
              <a:rPr lang="en-CA" baseline="0" dirty="0" smtClean="0"/>
              <a:t>Use Wordpress if possible. Spend some time and money making it look good.</a:t>
            </a:r>
          </a:p>
          <a:p>
            <a:endParaRPr lang="en-CA" baseline="0" dirty="0" smtClean="0"/>
          </a:p>
          <a:p>
            <a:r>
              <a:rPr lang="en-CA" baseline="0" dirty="0" smtClean="0"/>
              <a:t>Should you post the blog on your website? Or separate? </a:t>
            </a:r>
          </a:p>
          <a:p>
            <a:r>
              <a:rPr lang="en-CA" baseline="0" dirty="0" smtClean="0"/>
              <a:t>Branding follow through.</a:t>
            </a:r>
          </a:p>
          <a:p>
            <a:endParaRPr lang="en-CA" baseline="0" dirty="0" smtClean="0"/>
          </a:p>
          <a:p>
            <a:r>
              <a:rPr lang="en-CA" baseline="0" dirty="0" smtClean="0"/>
              <a:t>Discuss </a:t>
            </a:r>
            <a:r>
              <a:rPr lang="en-CA" baseline="0" dirty="0" err="1" smtClean="0"/>
              <a:t>Lexblog</a:t>
            </a:r>
            <a:r>
              <a:rPr lang="en-CA" baseline="0" dirty="0" smtClean="0"/>
              <a:t>. </a:t>
            </a:r>
          </a:p>
          <a:p>
            <a:endParaRPr lang="en-CA" baseline="0" dirty="0" smtClean="0"/>
          </a:p>
          <a:p>
            <a:r>
              <a:rPr lang="en-CA" baseline="0" dirty="0" smtClean="0"/>
              <a:t>Create an editorial calendar and keep your blog up to date. </a:t>
            </a:r>
            <a:endParaRPr lang="en-CA" dirty="0"/>
          </a:p>
        </p:txBody>
      </p:sp>
      <p:sp>
        <p:nvSpPr>
          <p:cNvPr id="4" name="Slide Number Placeholder 3"/>
          <p:cNvSpPr>
            <a:spLocks noGrp="1"/>
          </p:cNvSpPr>
          <p:nvPr>
            <p:ph type="sldNum" sz="quarter" idx="10"/>
          </p:nvPr>
        </p:nvSpPr>
        <p:spPr/>
        <p:txBody>
          <a:bodyPr/>
          <a:lstStyle/>
          <a:p>
            <a:fld id="{6773249B-339E-45CB-A3F9-69EA26B7F8EE}" type="slidenum">
              <a:rPr lang="en-US" smtClean="0"/>
              <a:t>13</a:t>
            </a:fld>
            <a:endParaRPr lang="en-US" smtClean="0"/>
          </a:p>
        </p:txBody>
      </p:sp>
    </p:spTree>
    <p:extLst>
      <p:ext uri="{BB962C8B-B14F-4D97-AF65-F5344CB8AC3E}">
        <p14:creationId xmlns:p14="http://schemas.microsoft.com/office/powerpoint/2010/main" val="13511972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6773249B-339E-45CB-A3F9-69EA26B7F8EE}" type="slidenum">
              <a:rPr lang="en-US" smtClean="0"/>
              <a:t>14</a:t>
            </a:fld>
            <a:endParaRPr lang="en-US" smtClean="0"/>
          </a:p>
        </p:txBody>
      </p:sp>
    </p:spTree>
    <p:extLst>
      <p:ext uri="{BB962C8B-B14F-4D97-AF65-F5344CB8AC3E}">
        <p14:creationId xmlns:p14="http://schemas.microsoft.com/office/powerpoint/2010/main" val="27868395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Example</a:t>
            </a:r>
            <a:endParaRPr lang="en-CA" dirty="0"/>
          </a:p>
        </p:txBody>
      </p:sp>
      <p:sp>
        <p:nvSpPr>
          <p:cNvPr id="4" name="Slide Number Placeholder 3"/>
          <p:cNvSpPr>
            <a:spLocks noGrp="1"/>
          </p:cNvSpPr>
          <p:nvPr>
            <p:ph type="sldNum" sz="quarter" idx="10"/>
          </p:nvPr>
        </p:nvSpPr>
        <p:spPr/>
        <p:txBody>
          <a:bodyPr/>
          <a:lstStyle/>
          <a:p>
            <a:fld id="{6773249B-339E-45CB-A3F9-69EA26B7F8EE}" type="slidenum">
              <a:rPr lang="en-US" smtClean="0"/>
              <a:t>15</a:t>
            </a:fld>
            <a:endParaRPr lang="en-US" smtClean="0"/>
          </a:p>
        </p:txBody>
      </p:sp>
    </p:spTree>
    <p:extLst>
      <p:ext uri="{BB962C8B-B14F-4D97-AF65-F5344CB8AC3E}">
        <p14:creationId xmlns:p14="http://schemas.microsoft.com/office/powerpoint/2010/main" val="14332459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What makes a complete Twitter profile? A professional picture, a good Twitter User</a:t>
            </a:r>
            <a:r>
              <a:rPr lang="en-CA" baseline="0" dirty="0" smtClean="0"/>
              <a:t> ID, a well written description that makes use of all 160 characters, a link back to your LinkedIn profile or your Website biography.  </a:t>
            </a:r>
          </a:p>
          <a:p>
            <a:endParaRPr lang="en-CA" baseline="0" dirty="0" smtClean="0"/>
          </a:p>
          <a:p>
            <a:r>
              <a:rPr lang="en-CA" baseline="0" dirty="0" smtClean="0"/>
              <a:t>Follow people in your practice area, colleagues, clients and news. </a:t>
            </a:r>
            <a:r>
              <a:rPr lang="en-CA" baseline="0" dirty="0" err="1" smtClean="0"/>
              <a:t>Retweet</a:t>
            </a:r>
            <a:r>
              <a:rPr lang="en-CA" baseline="0" dirty="0" smtClean="0"/>
              <a:t> others, learn the lingo. </a:t>
            </a:r>
            <a:endParaRPr lang="en-CA" dirty="0"/>
          </a:p>
        </p:txBody>
      </p:sp>
      <p:sp>
        <p:nvSpPr>
          <p:cNvPr id="4" name="Slide Number Placeholder 3"/>
          <p:cNvSpPr>
            <a:spLocks noGrp="1"/>
          </p:cNvSpPr>
          <p:nvPr>
            <p:ph type="sldNum" sz="quarter" idx="10"/>
          </p:nvPr>
        </p:nvSpPr>
        <p:spPr/>
        <p:txBody>
          <a:bodyPr/>
          <a:lstStyle/>
          <a:p>
            <a:fld id="{6773249B-339E-45CB-A3F9-69EA26B7F8EE}" type="slidenum">
              <a:rPr lang="en-US" smtClean="0"/>
              <a:t>16</a:t>
            </a:fld>
            <a:endParaRPr lang="en-US" smtClean="0"/>
          </a:p>
        </p:txBody>
      </p:sp>
    </p:spTree>
    <p:extLst>
      <p:ext uri="{BB962C8B-B14F-4D97-AF65-F5344CB8AC3E}">
        <p14:creationId xmlns:p14="http://schemas.microsoft.com/office/powerpoint/2010/main" val="27689026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Discuss practice</a:t>
            </a:r>
            <a:r>
              <a:rPr lang="en-US" baseline="0" dirty="0" smtClean="0"/>
              <a:t> groups good for </a:t>
            </a:r>
            <a:r>
              <a:rPr lang="en-US" baseline="0" dirty="0" err="1" smtClean="0"/>
              <a:t>facebook</a:t>
            </a:r>
            <a:r>
              <a:rPr lang="en-US" baseline="0" dirty="0" smtClean="0"/>
              <a:t> – PI, Tax &amp; Estates, etc.</a:t>
            </a:r>
            <a:endParaRPr lang="en-US" dirty="0"/>
          </a:p>
        </p:txBody>
      </p:sp>
      <p:sp>
        <p:nvSpPr>
          <p:cNvPr id="4" name="Slide Number Placeholder 3"/>
          <p:cNvSpPr>
            <a:spLocks noGrp="1"/>
          </p:cNvSpPr>
          <p:nvPr>
            <p:ph type="sldNum" sz="quarter" idx="10"/>
          </p:nvPr>
        </p:nvSpPr>
        <p:spPr/>
        <p:txBody>
          <a:bodyPr/>
          <a:lstStyle/>
          <a:p>
            <a:fld id="{6773249B-339E-45CB-A3F9-69EA26B7F8EE}" type="slidenum">
              <a:rPr lang="en-US" smtClean="0"/>
              <a:t>17</a:t>
            </a:fld>
            <a:endParaRPr lang="en-US" smtClean="0"/>
          </a:p>
        </p:txBody>
      </p:sp>
    </p:spTree>
    <p:extLst>
      <p:ext uri="{BB962C8B-B14F-4D97-AF65-F5344CB8AC3E}">
        <p14:creationId xmlns:p14="http://schemas.microsoft.com/office/powerpoint/2010/main" val="3560899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Facebook Page</a:t>
            </a:r>
            <a:r>
              <a:rPr lang="en-CA" baseline="0" dirty="0" smtClean="0"/>
              <a:t>.  All pages are moving over to Timeline profiles on March 30, 2012.  Make use of photo albums, add historical data, status updates, and more.  Add your Facebook info to your website, email signature, blog, etc. </a:t>
            </a:r>
          </a:p>
          <a:p>
            <a:endParaRPr lang="en-CA" baseline="0" dirty="0" smtClean="0"/>
          </a:p>
          <a:p>
            <a:r>
              <a:rPr lang="en-CA" baseline="0" dirty="0" smtClean="0"/>
              <a:t>Note privacy issues. Sharing issues, etc.  </a:t>
            </a:r>
            <a:endParaRPr lang="en-CA" dirty="0"/>
          </a:p>
        </p:txBody>
      </p:sp>
      <p:sp>
        <p:nvSpPr>
          <p:cNvPr id="4" name="Slide Number Placeholder 3"/>
          <p:cNvSpPr>
            <a:spLocks noGrp="1"/>
          </p:cNvSpPr>
          <p:nvPr>
            <p:ph type="sldNum" sz="quarter" idx="10"/>
          </p:nvPr>
        </p:nvSpPr>
        <p:spPr/>
        <p:txBody>
          <a:bodyPr/>
          <a:lstStyle/>
          <a:p>
            <a:fld id="{6773249B-339E-45CB-A3F9-69EA26B7F8EE}" type="slidenum">
              <a:rPr lang="en-US" smtClean="0"/>
              <a:t>18</a:t>
            </a:fld>
            <a:endParaRPr lang="en-US" smtClean="0"/>
          </a:p>
        </p:txBody>
      </p:sp>
    </p:spTree>
    <p:extLst>
      <p:ext uri="{BB962C8B-B14F-4D97-AF65-F5344CB8AC3E}">
        <p14:creationId xmlns:p14="http://schemas.microsoft.com/office/powerpoint/2010/main" val="27387223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sz="quarter" idx="10"/>
          </p:nvPr>
        </p:nvSpPr>
        <p:spPr/>
        <p:txBody>
          <a:bodyPr/>
          <a:lstStyle/>
          <a:p>
            <a:endParaRPr/>
          </a:p>
        </p:txBody>
      </p:sp>
    </p:spTree>
    <p:extLst>
      <p:ext uri="{BB962C8B-B14F-4D97-AF65-F5344CB8AC3E}">
        <p14:creationId xmlns:p14="http://schemas.microsoft.com/office/powerpoint/2010/main" val="13059730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Define – social</a:t>
            </a:r>
            <a:r>
              <a:rPr lang="en-CA" baseline="0" dirty="0" smtClean="0"/>
              <a:t> media – as defined by </a:t>
            </a:r>
            <a:r>
              <a:rPr lang="en-CA" baseline="0" dirty="0" err="1" smtClean="0"/>
              <a:t>wikipedia</a:t>
            </a:r>
            <a:r>
              <a:rPr lang="en-CA" baseline="0" dirty="0" smtClean="0"/>
              <a:t> - </a:t>
            </a:r>
            <a:r>
              <a:rPr lang="en-US" b="1" dirty="0" smtClean="0">
                <a:effectLst/>
              </a:rPr>
              <a:t>Social media</a:t>
            </a:r>
            <a:r>
              <a:rPr lang="en-US" dirty="0" smtClean="0">
                <a:effectLst/>
              </a:rPr>
              <a:t> includes web-based and mobile technologies used to turn </a:t>
            </a:r>
            <a:r>
              <a:rPr lang="en-US" dirty="0" smtClean="0">
                <a:effectLst/>
                <a:hlinkClick r:id="rId3" tooltip="Communication"/>
              </a:rPr>
              <a:t>communication</a:t>
            </a:r>
            <a:r>
              <a:rPr lang="en-US" dirty="0" smtClean="0">
                <a:effectLst/>
              </a:rPr>
              <a:t> into interactive dialogue. Andreas Kaplan and Michael </a:t>
            </a:r>
            <a:r>
              <a:rPr lang="en-US" dirty="0" err="1" smtClean="0">
                <a:effectLst/>
              </a:rPr>
              <a:t>Haenlein</a:t>
            </a:r>
            <a:r>
              <a:rPr lang="en-US" dirty="0" smtClean="0">
                <a:effectLst/>
              </a:rPr>
              <a:t> define social media as "a group of Internet-based applications that build on the ideological and technological foundations of </a:t>
            </a:r>
            <a:r>
              <a:rPr lang="en-US" dirty="0" smtClean="0">
                <a:effectLst/>
                <a:hlinkClick r:id="rId4" tooltip="Web 2.0"/>
              </a:rPr>
              <a:t>Web 2.0</a:t>
            </a:r>
            <a:r>
              <a:rPr lang="en-US" dirty="0" smtClean="0">
                <a:effectLst/>
              </a:rPr>
              <a:t>, and that allow the creation and exchange of </a:t>
            </a:r>
            <a:r>
              <a:rPr lang="en-US" dirty="0" smtClean="0">
                <a:effectLst/>
                <a:hlinkClick r:id="rId5" tooltip="User-generated content"/>
              </a:rPr>
              <a:t>user-generated content</a:t>
            </a:r>
            <a:r>
              <a:rPr lang="en-US" dirty="0" smtClean="0">
                <a:effectLst/>
              </a:rPr>
              <a:t>."</a:t>
            </a:r>
            <a:r>
              <a:rPr lang="en-US" baseline="30000" dirty="0" smtClean="0">
                <a:effectLst/>
                <a:hlinkClick r:id=""/>
              </a:rPr>
              <a:t>[1]</a:t>
            </a:r>
            <a:r>
              <a:rPr lang="en-US" dirty="0" smtClean="0">
                <a:effectLst/>
              </a:rPr>
              <a:t> Social media is media for social interaction as a super-set beyond social communication. Enabled by ubiquitously accessible and scalable communication techniques, social media has substantially changed the way organizations, communities, and individuals communicate</a:t>
            </a:r>
          </a:p>
          <a:p>
            <a:endParaRPr lang="en-CA" baseline="0" dirty="0" smtClean="0"/>
          </a:p>
          <a:p>
            <a:r>
              <a:rPr lang="en-CA" dirty="0" smtClean="0"/>
              <a:t>You need a social media strategy to translate your firm’s values and goals and</a:t>
            </a:r>
            <a:r>
              <a:rPr lang="en-CA" baseline="0" dirty="0" smtClean="0"/>
              <a:t> integrate those into your marketing strategy.  You need to define why you’re using social media, where you want to go, and how you want to get there.  </a:t>
            </a:r>
          </a:p>
          <a:p>
            <a:endParaRPr lang="en-CA" baseline="0" dirty="0" smtClean="0"/>
          </a:p>
          <a:p>
            <a:r>
              <a:rPr lang="en-CA" dirty="0" smtClean="0"/>
              <a:t>Social media is starting to take hold with brands, companies and organizations everywhere, including law firms.  Most are done “testing the waters” and are now approaching social media with certain goals in mind.  </a:t>
            </a:r>
          </a:p>
          <a:p>
            <a:endParaRPr lang="en-CA" dirty="0" smtClean="0"/>
          </a:p>
          <a:p>
            <a:r>
              <a:rPr lang="en-CA" dirty="0" smtClean="0"/>
              <a:t>Social media exists for one purpose only: </a:t>
            </a:r>
            <a:r>
              <a:rPr lang="en-CA" b="1" dirty="0" smtClean="0"/>
              <a:t>to provide trusted, third party information to consumers looking for something other than a sales pitch. </a:t>
            </a:r>
          </a:p>
          <a:p>
            <a:endParaRPr dirty="0"/>
          </a:p>
        </p:txBody>
      </p:sp>
      <p:sp>
        <p:nvSpPr>
          <p:cNvPr id="4" name="Slide Number Placeholder 3"/>
          <p:cNvSpPr>
            <a:spLocks noGrp="1"/>
          </p:cNvSpPr>
          <p:nvPr>
            <p:ph type="sldNum" sz="quarter" idx="10"/>
          </p:nvPr>
        </p:nvSpPr>
        <p:spPr/>
        <p:txBody>
          <a:bodyPr/>
          <a:lstStyle/>
          <a:p>
            <a:endParaRPr/>
          </a:p>
        </p:txBody>
      </p:sp>
    </p:spTree>
    <p:extLst>
      <p:ext uri="{BB962C8B-B14F-4D97-AF65-F5344CB8AC3E}">
        <p14:creationId xmlns:p14="http://schemas.microsoft.com/office/powerpoint/2010/main" val="16480695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A</a:t>
            </a:r>
            <a:r>
              <a:rPr lang="en-CA" baseline="0" dirty="0" smtClean="0"/>
              <a:t> significant 58% of marketers are using social media for 6 hours or more each week and 34% for 11 or more hours weekly.  Only 15% of marketers spend more than 20 hours </a:t>
            </a:r>
            <a:r>
              <a:rPr lang="en-CA" baseline="0" dirty="0" err="1" smtClean="0"/>
              <a:t>eac</a:t>
            </a:r>
            <a:r>
              <a:rPr lang="en-CA" baseline="0" dirty="0" smtClean="0"/>
              <a:t> week on social media.  Those with more years of social media experience spend more time each week conducting social media activities. It’s important to use social media management tools such as </a:t>
            </a:r>
            <a:r>
              <a:rPr lang="en-CA" baseline="0" dirty="0" err="1" smtClean="0"/>
              <a:t>Hootsuite</a:t>
            </a:r>
            <a:r>
              <a:rPr lang="en-CA" baseline="0" dirty="0" smtClean="0"/>
              <a:t>, </a:t>
            </a:r>
            <a:r>
              <a:rPr lang="en-CA" baseline="0" dirty="0" err="1" smtClean="0"/>
              <a:t>Tweetdeck</a:t>
            </a:r>
            <a:r>
              <a:rPr lang="en-CA" baseline="0" dirty="0" smtClean="0"/>
              <a:t>, Google Alerts, etc. </a:t>
            </a:r>
            <a:endParaRPr lang="en-CA" dirty="0"/>
          </a:p>
        </p:txBody>
      </p:sp>
      <p:sp>
        <p:nvSpPr>
          <p:cNvPr id="4" name="Slide Number Placeholder 3"/>
          <p:cNvSpPr>
            <a:spLocks noGrp="1"/>
          </p:cNvSpPr>
          <p:nvPr>
            <p:ph type="sldNum" sz="quarter" idx="10"/>
          </p:nvPr>
        </p:nvSpPr>
        <p:spPr/>
        <p:txBody>
          <a:bodyPr/>
          <a:lstStyle/>
          <a:p>
            <a:fld id="{6773249B-339E-45CB-A3F9-69EA26B7F8EE}" type="slidenum">
              <a:rPr lang="en-US" smtClean="0"/>
              <a:t>20</a:t>
            </a:fld>
            <a:endParaRPr lang="en-US" smtClean="0"/>
          </a:p>
        </p:txBody>
      </p:sp>
    </p:spTree>
    <p:extLst>
      <p:ext uri="{BB962C8B-B14F-4D97-AF65-F5344CB8AC3E}">
        <p14:creationId xmlns:p14="http://schemas.microsoft.com/office/powerpoint/2010/main" val="5807640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773249B-339E-45CB-A3F9-69EA26B7F8EE}" type="slidenum">
              <a:rPr lang="en-US" smtClean="0"/>
              <a:t>21</a:t>
            </a:fld>
            <a:endParaRPr lang="en-US" smtClean="0"/>
          </a:p>
        </p:txBody>
      </p:sp>
    </p:spTree>
    <p:extLst>
      <p:ext uri="{BB962C8B-B14F-4D97-AF65-F5344CB8AC3E}">
        <p14:creationId xmlns:p14="http://schemas.microsoft.com/office/powerpoint/2010/main" val="40348013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sz="quarter" idx="10"/>
          </p:nvPr>
        </p:nvSpPr>
        <p:spPr/>
        <p:txBody>
          <a:bodyPr/>
          <a:lstStyle/>
          <a:p>
            <a:endParaRPr/>
          </a:p>
        </p:txBody>
      </p:sp>
    </p:spTree>
    <p:extLst>
      <p:ext uri="{BB962C8B-B14F-4D97-AF65-F5344CB8AC3E}">
        <p14:creationId xmlns:p14="http://schemas.microsoft.com/office/powerpoint/2010/main" val="42200185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sz="quarter" idx="10"/>
          </p:nvPr>
        </p:nvSpPr>
        <p:spPr/>
        <p:txBody>
          <a:bodyPr/>
          <a:lstStyle/>
          <a:p>
            <a:endParaRPr/>
          </a:p>
        </p:txBody>
      </p:sp>
    </p:spTree>
    <p:extLst>
      <p:ext uri="{BB962C8B-B14F-4D97-AF65-F5344CB8AC3E}">
        <p14:creationId xmlns:p14="http://schemas.microsoft.com/office/powerpoint/2010/main" val="5917113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773249B-339E-45CB-A3F9-69EA26B7F8EE}" type="slidenum">
              <a:rPr lang="en-US" smtClean="0"/>
              <a:t>24</a:t>
            </a:fld>
            <a:endParaRPr lang="en-US" smtClean="0"/>
          </a:p>
        </p:txBody>
      </p:sp>
    </p:spTree>
    <p:extLst>
      <p:ext uri="{BB962C8B-B14F-4D97-AF65-F5344CB8AC3E}">
        <p14:creationId xmlns:p14="http://schemas.microsoft.com/office/powerpoint/2010/main" val="2041646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071A89B-0420-4F96-83E7-F2D1E1B225DF}"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5580582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sz="quarter" idx="10"/>
          </p:nvPr>
        </p:nvSpPr>
        <p:spPr/>
        <p:txBody>
          <a:bodyPr/>
          <a:lstStyle/>
          <a:p>
            <a:endParaRPr/>
          </a:p>
        </p:txBody>
      </p:sp>
    </p:spTree>
    <p:extLst>
      <p:ext uri="{BB962C8B-B14F-4D97-AF65-F5344CB8AC3E}">
        <p14:creationId xmlns:p14="http://schemas.microsoft.com/office/powerpoint/2010/main" val="28094519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071A89B-0420-4F96-83E7-F2D1E1B225DF}" type="slidenum">
              <a:rPr lang="en-US" smtClean="0"/>
              <a:t>3</a:t>
            </a:fld>
            <a:endParaRPr lang="en-US"/>
          </a:p>
        </p:txBody>
      </p:sp>
    </p:spTree>
    <p:extLst>
      <p:ext uri="{BB962C8B-B14F-4D97-AF65-F5344CB8AC3E}">
        <p14:creationId xmlns:p14="http://schemas.microsoft.com/office/powerpoint/2010/main" val="33807741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071A89B-0420-4F96-83E7-F2D1E1B225DF}" type="slidenum">
              <a:rPr lang="en-US" smtClean="0"/>
              <a:t>4</a:t>
            </a:fld>
            <a:endParaRPr lang="en-US"/>
          </a:p>
        </p:txBody>
      </p:sp>
    </p:spTree>
    <p:extLst>
      <p:ext uri="{BB962C8B-B14F-4D97-AF65-F5344CB8AC3E}">
        <p14:creationId xmlns:p14="http://schemas.microsoft.com/office/powerpoint/2010/main" val="33807741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071A89B-0420-4F96-83E7-F2D1E1B225DF}"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33807741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071A89B-0420-4F96-83E7-F2D1E1B225DF}"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40407731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You need a social media strategy to translate your firm’s values and goals and</a:t>
            </a:r>
            <a:r>
              <a:rPr lang="en-CA" baseline="0" dirty="0" smtClean="0"/>
              <a:t> integrate those into your marketing strategy.  You need to define why you’re using social media, where you want to go, and how you want to get there.  </a:t>
            </a:r>
          </a:p>
          <a:p>
            <a:endParaRPr lang="en-CA" baseline="0" dirty="0" smtClean="0"/>
          </a:p>
          <a:p>
            <a:r>
              <a:rPr lang="en-CA" dirty="0" smtClean="0"/>
              <a:t>Social media is starting to take hold with brands, companies and organizations everywhere, including law firms.  Most are done “testing the waters” and are now approaching social media with certain goals in mind.  </a:t>
            </a:r>
          </a:p>
          <a:p>
            <a:endParaRPr lang="en-CA" dirty="0" smtClean="0"/>
          </a:p>
          <a:p>
            <a:r>
              <a:rPr lang="en-CA" dirty="0" smtClean="0"/>
              <a:t>Social media exists for one purpose only: </a:t>
            </a:r>
            <a:r>
              <a:rPr lang="en-CA" b="1" dirty="0" smtClean="0"/>
              <a:t>to provide trusted, third party information to consumers looking for something other than a sales pitch. </a:t>
            </a:r>
          </a:p>
          <a:p>
            <a:endParaRPr dirty="0"/>
          </a:p>
        </p:txBody>
      </p:sp>
      <p:sp>
        <p:nvSpPr>
          <p:cNvPr id="4" name="Slide Number Placeholder 3"/>
          <p:cNvSpPr>
            <a:spLocks noGrp="1"/>
          </p:cNvSpPr>
          <p:nvPr>
            <p:ph type="sldNum" sz="quarter" idx="10"/>
          </p:nvPr>
        </p:nvSpPr>
        <p:spPr/>
        <p:txBody>
          <a:bodyPr/>
          <a:lstStyle/>
          <a:p>
            <a:endParaRPr/>
          </a:p>
        </p:txBody>
      </p:sp>
    </p:spTree>
    <p:extLst>
      <p:ext uri="{BB962C8B-B14F-4D97-AF65-F5344CB8AC3E}">
        <p14:creationId xmlns:p14="http://schemas.microsoft.com/office/powerpoint/2010/main" val="16480695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A significant 88%</a:t>
            </a:r>
            <a:r>
              <a:rPr lang="en-CA" baseline="0" dirty="0" smtClean="0"/>
              <a:t> of all marketers indicated their social media efforts have generated more exposure for their business.  Improved traffic and subscribers was the second major benefit.  Two thirds of marketers indicated a rise in search engine rankings which leads to increased business exposure and lead generation.  Slightly more than half of marketers found social media generated more qualified leads.  </a:t>
            </a:r>
            <a:endParaRPr lang="en-CA" dirty="0"/>
          </a:p>
        </p:txBody>
      </p:sp>
      <p:sp>
        <p:nvSpPr>
          <p:cNvPr id="4" name="Slide Number Placeholder 3"/>
          <p:cNvSpPr>
            <a:spLocks noGrp="1"/>
          </p:cNvSpPr>
          <p:nvPr>
            <p:ph type="sldNum" sz="quarter" idx="10"/>
          </p:nvPr>
        </p:nvSpPr>
        <p:spPr/>
        <p:txBody>
          <a:bodyPr/>
          <a:lstStyle/>
          <a:p>
            <a:fld id="{6773249B-339E-45CB-A3F9-69EA26B7F8EE}" type="slidenum">
              <a:rPr lang="en-US" smtClean="0"/>
              <a:t>8</a:t>
            </a:fld>
            <a:endParaRPr lang="en-US" smtClean="0"/>
          </a:p>
        </p:txBody>
      </p:sp>
    </p:spTree>
    <p:extLst>
      <p:ext uri="{BB962C8B-B14F-4D97-AF65-F5344CB8AC3E}">
        <p14:creationId xmlns:p14="http://schemas.microsoft.com/office/powerpoint/2010/main" val="25366845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071A89B-0420-4F96-83E7-F2D1E1B225DF}"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5580582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p>
        </p:txBody>
      </p:sp>
      <p:sp>
        <p:nvSpPr>
          <p:cNvPr id="4" name="Date Placeholder 3"/>
          <p:cNvSpPr>
            <a:spLocks noGrp="1"/>
          </p:cNvSpPr>
          <p:nvPr>
            <p:ph type="dt" sz="half" idx="10"/>
          </p:nvPr>
        </p:nvSpPr>
        <p:spPr/>
        <p:txBody>
          <a:bodyPr/>
          <a:lstStyle/>
          <a:p>
            <a:fld id="{A81E8A2E-B144-4C21-8496-412F92BA6E36}" type="datetimeFigureOut">
              <a:rPr lang="en-US" smtClean="0"/>
              <a:t>3/21/2012</a:t>
            </a:fld>
            <a:endParaRPr lang="en-US" smtClean="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91B152-67AE-4763-9FEB-780AFF6CF2AE}" type="slidenum">
              <a:rPr lang="en-US" smtClean="0"/>
              <a:t>‹#›</a:t>
            </a:fld>
            <a:endParaRPr lang="en-US" smtClean="0"/>
          </a:p>
        </p:txBody>
      </p:sp>
    </p:spTree>
    <p:extLst>
      <p:ext uri="{BB962C8B-B14F-4D97-AF65-F5344CB8AC3E}">
        <p14:creationId xmlns:p14="http://schemas.microsoft.com/office/powerpoint/2010/main" val="37103133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10"/>
          </p:nvPr>
        </p:nvSpPr>
        <p:spPr/>
        <p:txBody>
          <a:bodyPr/>
          <a:lstStyle/>
          <a:p>
            <a:fld id="{A81E8A2E-B144-4C21-8496-412F92BA6E36}" type="datetimeFigureOut">
              <a:rPr lang="en-US" smtClean="0"/>
              <a:t>3/21/2012</a:t>
            </a:fld>
            <a:endParaRPr lang="en-US" smtClean="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91B152-67AE-4763-9FEB-780AFF6CF2AE}" type="slidenum">
              <a:rPr lang="en-US" smtClean="0"/>
              <a:t>‹#›</a:t>
            </a:fld>
            <a:endParaRPr lang="en-US" smtClean="0"/>
          </a:p>
        </p:txBody>
      </p:sp>
    </p:spTree>
    <p:extLst>
      <p:ext uri="{BB962C8B-B14F-4D97-AF65-F5344CB8AC3E}">
        <p14:creationId xmlns:p14="http://schemas.microsoft.com/office/powerpoint/2010/main" val="14339099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10"/>
          </p:nvPr>
        </p:nvSpPr>
        <p:spPr/>
        <p:txBody>
          <a:bodyPr/>
          <a:lstStyle/>
          <a:p>
            <a:fld id="{A81E8A2E-B144-4C21-8496-412F92BA6E36}" type="datetimeFigureOut">
              <a:rPr lang="en-US" smtClean="0"/>
              <a:t>3/21/2012</a:t>
            </a:fld>
            <a:endParaRPr lang="en-US" smtClean="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91B152-67AE-4763-9FEB-780AFF6CF2AE}" type="slidenum">
              <a:rPr lang="en-US" smtClean="0"/>
              <a:t>‹#›</a:t>
            </a:fld>
            <a:endParaRPr lang="en-US" smtClean="0"/>
          </a:p>
        </p:txBody>
      </p:sp>
    </p:spTree>
    <p:extLst>
      <p:ext uri="{BB962C8B-B14F-4D97-AF65-F5344CB8AC3E}">
        <p14:creationId xmlns:p14="http://schemas.microsoft.com/office/powerpoint/2010/main" val="41848184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p>
        </p:txBody>
      </p:sp>
      <p:sp>
        <p:nvSpPr>
          <p:cNvPr id="4" name="Date Placeholder 3"/>
          <p:cNvSpPr>
            <a:spLocks noGrp="1"/>
          </p:cNvSpPr>
          <p:nvPr>
            <p:ph type="dt" sz="half" idx="10"/>
          </p:nvPr>
        </p:nvSpPr>
        <p:spPr/>
        <p:txBody>
          <a:bodyPr/>
          <a:lstStyle/>
          <a:p>
            <a:fld id="{A81E8A2E-B144-4C21-8496-412F92BA6E36}" type="datetimeFigureOut">
              <a:rPr lang="en-US">
                <a:solidFill>
                  <a:prstClr val="black">
                    <a:tint val="75000"/>
                  </a:prstClr>
                </a:solidFill>
              </a:rPr>
              <a:t>3/21/2012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D91B152-67AE-4763-9FEB-780AFF6CF2AE}" type="slidenum">
              <a:rPr lang="en-US">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3799100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10"/>
          </p:nvPr>
        </p:nvSpPr>
        <p:spPr/>
        <p:txBody>
          <a:bodyPr/>
          <a:lstStyle/>
          <a:p>
            <a:fld id="{A81E8A2E-B144-4C21-8496-412F92BA6E36}" type="datetimeFigureOut">
              <a:rPr lang="en-US">
                <a:solidFill>
                  <a:prstClr val="black">
                    <a:tint val="75000"/>
                  </a:prstClr>
                </a:solidFill>
              </a:rPr>
              <a:t>3/21/2012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D91B152-67AE-4763-9FEB-780AFF6CF2AE}" type="slidenum">
              <a:rPr lang="en-US">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1864041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81E8A2E-B144-4C21-8496-412F92BA6E36}" type="datetimeFigureOut">
              <a:rPr lang="en-US">
                <a:solidFill>
                  <a:prstClr val="black">
                    <a:tint val="75000"/>
                  </a:prstClr>
                </a:solidFill>
              </a:rPr>
              <a:t>3/21/2012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D91B152-67AE-4763-9FEB-780AFF6CF2AE}" type="slidenum">
              <a:rPr lang="en-US">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19070571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 name="Date Placeholder 4"/>
          <p:cNvSpPr>
            <a:spLocks noGrp="1"/>
          </p:cNvSpPr>
          <p:nvPr>
            <p:ph type="dt" sz="half" idx="10"/>
          </p:nvPr>
        </p:nvSpPr>
        <p:spPr/>
        <p:txBody>
          <a:bodyPr/>
          <a:lstStyle/>
          <a:p>
            <a:fld id="{A81E8A2E-B144-4C21-8496-412F92BA6E36}" type="datetimeFigureOut">
              <a:rPr lang="en-US">
                <a:solidFill>
                  <a:prstClr val="black">
                    <a:tint val="75000"/>
                  </a:prstClr>
                </a:solidFill>
              </a:rPr>
              <a:t>3/21/2012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D91B152-67AE-4763-9FEB-780AFF6CF2AE}" type="slidenum">
              <a:rPr lang="en-US">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11407945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stStyle>
          <a:p>
            <a:r>
              <a:rPr lang="en-US" smtClean="0"/>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7" name="Date Placeholder 6"/>
          <p:cNvSpPr>
            <a:spLocks noGrp="1"/>
          </p:cNvSpPr>
          <p:nvPr>
            <p:ph type="dt" sz="half" idx="10"/>
          </p:nvPr>
        </p:nvSpPr>
        <p:spPr/>
        <p:txBody>
          <a:bodyPr/>
          <a:lstStyle/>
          <a:p>
            <a:fld id="{A81E8A2E-B144-4C21-8496-412F92BA6E36}" type="datetimeFigureOut">
              <a:rPr lang="en-US">
                <a:solidFill>
                  <a:prstClr val="black">
                    <a:tint val="75000"/>
                  </a:prstClr>
                </a:solidFill>
              </a:rPr>
              <a:t>3/21/2012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D91B152-67AE-4763-9FEB-780AFF6CF2AE}" type="slidenum">
              <a:rPr lang="en-US">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15258170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p>
        </p:txBody>
      </p:sp>
      <p:sp>
        <p:nvSpPr>
          <p:cNvPr id="3" name="Date Placeholder 2"/>
          <p:cNvSpPr>
            <a:spLocks noGrp="1"/>
          </p:cNvSpPr>
          <p:nvPr>
            <p:ph type="dt" sz="half" idx="10"/>
          </p:nvPr>
        </p:nvSpPr>
        <p:spPr/>
        <p:txBody>
          <a:bodyPr/>
          <a:lstStyle/>
          <a:p>
            <a:fld id="{A81E8A2E-B144-4C21-8496-412F92BA6E36}" type="datetimeFigureOut">
              <a:rPr lang="en-US">
                <a:solidFill>
                  <a:prstClr val="black">
                    <a:tint val="75000"/>
                  </a:prstClr>
                </a:solidFill>
              </a:rPr>
              <a:t>3/21/2012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D91B152-67AE-4763-9FEB-780AFF6CF2AE}" type="slidenum">
              <a:rPr lang="en-US">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29137144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1E8A2E-B144-4C21-8496-412F92BA6E36}" type="datetimeFigureOut">
              <a:rPr lang="en-US">
                <a:solidFill>
                  <a:prstClr val="black">
                    <a:tint val="75000"/>
                  </a:prstClr>
                </a:solidFill>
              </a:rPr>
              <a:t>3/21/2012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D91B152-67AE-4763-9FEB-780AFF6CF2AE}" type="slidenum">
              <a:rPr lang="en-US">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38154975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81E8A2E-B144-4C21-8496-412F92BA6E36}" type="datetimeFigureOut">
              <a:rPr lang="en-US">
                <a:solidFill>
                  <a:prstClr val="black">
                    <a:tint val="75000"/>
                  </a:prstClr>
                </a:solidFill>
              </a:rPr>
              <a:t>3/21/2012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D91B152-67AE-4763-9FEB-780AFF6CF2AE}" type="slidenum">
              <a:rPr lang="en-US">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21647114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10"/>
          </p:nvPr>
        </p:nvSpPr>
        <p:spPr/>
        <p:txBody>
          <a:bodyPr/>
          <a:lstStyle/>
          <a:p>
            <a:fld id="{A81E8A2E-B144-4C21-8496-412F92BA6E36}" type="datetimeFigureOut">
              <a:rPr lang="en-US" smtClean="0"/>
              <a:t>3/21/2012</a:t>
            </a:fld>
            <a:endParaRPr lang="en-US" smtClean="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91B152-67AE-4763-9FEB-780AFF6CF2AE}" type="slidenum">
              <a:rPr lang="en-US" smtClean="0"/>
              <a:t>‹#›</a:t>
            </a:fld>
            <a:endParaRPr lang="en-US" smtClean="0"/>
          </a:p>
        </p:txBody>
      </p:sp>
    </p:spTree>
    <p:extLst>
      <p:ext uri="{BB962C8B-B14F-4D97-AF65-F5344CB8AC3E}">
        <p14:creationId xmlns:p14="http://schemas.microsoft.com/office/powerpoint/2010/main" val="409172060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81E8A2E-B144-4C21-8496-412F92BA6E36}" type="datetimeFigureOut">
              <a:rPr lang="en-US">
                <a:solidFill>
                  <a:prstClr val="black">
                    <a:tint val="75000"/>
                  </a:prstClr>
                </a:solidFill>
              </a:rPr>
              <a:t>3/21/2012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D91B152-67AE-4763-9FEB-780AFF6CF2AE}" type="slidenum">
              <a:rPr lang="en-US">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53049113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10"/>
          </p:nvPr>
        </p:nvSpPr>
        <p:spPr/>
        <p:txBody>
          <a:bodyPr/>
          <a:lstStyle/>
          <a:p>
            <a:fld id="{A81E8A2E-B144-4C21-8496-412F92BA6E36}" type="datetimeFigureOut">
              <a:rPr lang="en-US">
                <a:solidFill>
                  <a:prstClr val="black">
                    <a:tint val="75000"/>
                  </a:prstClr>
                </a:solidFill>
              </a:rPr>
              <a:t>3/21/2012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D91B152-67AE-4763-9FEB-780AFF6CF2AE}" type="slidenum">
              <a:rPr lang="en-US">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32541656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10"/>
          </p:nvPr>
        </p:nvSpPr>
        <p:spPr/>
        <p:txBody>
          <a:bodyPr/>
          <a:lstStyle/>
          <a:p>
            <a:fld id="{A81E8A2E-B144-4C21-8496-412F92BA6E36}" type="datetimeFigureOut">
              <a:rPr lang="en-US">
                <a:solidFill>
                  <a:prstClr val="black">
                    <a:tint val="75000"/>
                  </a:prstClr>
                </a:solidFill>
              </a:rPr>
              <a:t>3/21/2012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D91B152-67AE-4763-9FEB-780AFF6CF2AE}" type="slidenum">
              <a:rPr lang="en-US">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421908824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0639635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92997450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14159034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94004660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8" name="Footer Placeholder 7"/>
          <p:cNvSpPr>
            <a:spLocks noGrp="1"/>
          </p:cNvSpPr>
          <p:nvPr>
            <p:ph type="ftr" sz="quarter" idx="11"/>
          </p:nvPr>
        </p:nvSpPr>
        <p:spPr/>
        <p:txBody>
          <a:bodyPr/>
          <a:lstStyle/>
          <a:p>
            <a:endParaRPr lang="en-US">
              <a:solidFill>
                <a:prstClr val="white">
                  <a:tint val="75000"/>
                </a:prstClr>
              </a:solidFill>
            </a:endParaRPr>
          </a:p>
        </p:txBody>
      </p:sp>
      <p:sp>
        <p:nvSpPr>
          <p:cNvPr id="9" name="Slide Number Placeholder 8"/>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0781500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4" name="Footer Placeholder 3"/>
          <p:cNvSpPr>
            <a:spLocks noGrp="1"/>
          </p:cNvSpPr>
          <p:nvPr>
            <p:ph type="ftr" sz="quarter" idx="11"/>
          </p:nvPr>
        </p:nvSpPr>
        <p:spPr/>
        <p:txBody>
          <a:bodyPr/>
          <a:lstStyle/>
          <a:p>
            <a:endParaRPr lang="en-US">
              <a:solidFill>
                <a:prstClr val="white">
                  <a:tint val="75000"/>
                </a:prstClr>
              </a:solidFill>
            </a:endParaRPr>
          </a:p>
        </p:txBody>
      </p:sp>
      <p:sp>
        <p:nvSpPr>
          <p:cNvPr id="5" name="Slide Number Placeholder 4"/>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13712289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3" name="Footer Placeholder 2"/>
          <p:cNvSpPr>
            <a:spLocks noGrp="1"/>
          </p:cNvSpPr>
          <p:nvPr>
            <p:ph type="ftr" sz="quarter" idx="11"/>
          </p:nvPr>
        </p:nvSpPr>
        <p:spPr/>
        <p:txBody>
          <a:bodyPr/>
          <a:lstStyle/>
          <a:p>
            <a:endParaRPr lang="en-US">
              <a:solidFill>
                <a:prstClr val="white">
                  <a:tint val="75000"/>
                </a:prstClr>
              </a:solidFill>
            </a:endParaRPr>
          </a:p>
        </p:txBody>
      </p:sp>
      <p:sp>
        <p:nvSpPr>
          <p:cNvPr id="4" name="Slide Number Placeholder 3"/>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345908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81E8A2E-B144-4C21-8496-412F92BA6E36}" type="datetimeFigureOut">
              <a:rPr lang="en-US" smtClean="0"/>
              <a:t>3/21/2012</a:t>
            </a:fld>
            <a:endParaRPr lang="en-US" smtClean="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91B152-67AE-4763-9FEB-780AFF6CF2AE}" type="slidenum">
              <a:rPr lang="en-US" smtClean="0"/>
              <a:t>‹#›</a:t>
            </a:fld>
            <a:endParaRPr lang="en-US" smtClean="0"/>
          </a:p>
        </p:txBody>
      </p:sp>
    </p:spTree>
    <p:extLst>
      <p:ext uri="{BB962C8B-B14F-4D97-AF65-F5344CB8AC3E}">
        <p14:creationId xmlns:p14="http://schemas.microsoft.com/office/powerpoint/2010/main" val="353238082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29329218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06128001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8483161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84975119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61105149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29981734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02401253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23513854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8" name="Footer Placeholder 7"/>
          <p:cNvSpPr>
            <a:spLocks noGrp="1"/>
          </p:cNvSpPr>
          <p:nvPr>
            <p:ph type="ftr" sz="quarter" idx="11"/>
          </p:nvPr>
        </p:nvSpPr>
        <p:spPr/>
        <p:txBody>
          <a:bodyPr/>
          <a:lstStyle/>
          <a:p>
            <a:endParaRPr lang="en-US">
              <a:solidFill>
                <a:prstClr val="white">
                  <a:tint val="75000"/>
                </a:prstClr>
              </a:solidFill>
            </a:endParaRPr>
          </a:p>
        </p:txBody>
      </p:sp>
      <p:sp>
        <p:nvSpPr>
          <p:cNvPr id="9" name="Slide Number Placeholder 8"/>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52528979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4" name="Footer Placeholder 3"/>
          <p:cNvSpPr>
            <a:spLocks noGrp="1"/>
          </p:cNvSpPr>
          <p:nvPr>
            <p:ph type="ftr" sz="quarter" idx="11"/>
          </p:nvPr>
        </p:nvSpPr>
        <p:spPr/>
        <p:txBody>
          <a:bodyPr/>
          <a:lstStyle/>
          <a:p>
            <a:endParaRPr lang="en-US">
              <a:solidFill>
                <a:prstClr val="white">
                  <a:tint val="75000"/>
                </a:prstClr>
              </a:solidFill>
            </a:endParaRPr>
          </a:p>
        </p:txBody>
      </p:sp>
      <p:sp>
        <p:nvSpPr>
          <p:cNvPr id="5" name="Slide Number Placeholder 4"/>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3488367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 name="Date Placeholder 4"/>
          <p:cNvSpPr>
            <a:spLocks noGrp="1"/>
          </p:cNvSpPr>
          <p:nvPr>
            <p:ph type="dt" sz="half" idx="10"/>
          </p:nvPr>
        </p:nvSpPr>
        <p:spPr/>
        <p:txBody>
          <a:bodyPr/>
          <a:lstStyle/>
          <a:p>
            <a:fld id="{A81E8A2E-B144-4C21-8496-412F92BA6E36}" type="datetimeFigureOut">
              <a:rPr lang="en-US" smtClean="0"/>
              <a:t>3/21/2012</a:t>
            </a:fld>
            <a:endParaRPr lang="en-US" smtClean="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91B152-67AE-4763-9FEB-780AFF6CF2AE}" type="slidenum">
              <a:rPr lang="en-US" smtClean="0"/>
              <a:t>‹#›</a:t>
            </a:fld>
            <a:endParaRPr lang="en-US" smtClean="0"/>
          </a:p>
        </p:txBody>
      </p:sp>
    </p:spTree>
    <p:extLst>
      <p:ext uri="{BB962C8B-B14F-4D97-AF65-F5344CB8AC3E}">
        <p14:creationId xmlns:p14="http://schemas.microsoft.com/office/powerpoint/2010/main" val="115897785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3" name="Footer Placeholder 2"/>
          <p:cNvSpPr>
            <a:spLocks noGrp="1"/>
          </p:cNvSpPr>
          <p:nvPr>
            <p:ph type="ftr" sz="quarter" idx="11"/>
          </p:nvPr>
        </p:nvSpPr>
        <p:spPr/>
        <p:txBody>
          <a:bodyPr/>
          <a:lstStyle/>
          <a:p>
            <a:endParaRPr lang="en-US">
              <a:solidFill>
                <a:prstClr val="white">
                  <a:tint val="75000"/>
                </a:prstClr>
              </a:solidFill>
            </a:endParaRPr>
          </a:p>
        </p:txBody>
      </p:sp>
      <p:sp>
        <p:nvSpPr>
          <p:cNvPr id="4" name="Slide Number Placeholder 3"/>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30385748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49289700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1175353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6466208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628782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76196375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26225291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34263202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67414200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8" name="Footer Placeholder 7"/>
          <p:cNvSpPr>
            <a:spLocks noGrp="1"/>
          </p:cNvSpPr>
          <p:nvPr>
            <p:ph type="ftr" sz="quarter" idx="11"/>
          </p:nvPr>
        </p:nvSpPr>
        <p:spPr/>
        <p:txBody>
          <a:bodyPr/>
          <a:lstStyle/>
          <a:p>
            <a:endParaRPr lang="en-US">
              <a:solidFill>
                <a:prstClr val="white">
                  <a:tint val="75000"/>
                </a:prstClr>
              </a:solidFill>
            </a:endParaRPr>
          </a:p>
        </p:txBody>
      </p:sp>
      <p:sp>
        <p:nvSpPr>
          <p:cNvPr id="9" name="Slide Number Placeholder 8"/>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5448502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stStyle>
          <a:p>
            <a:r>
              <a:rPr lang="en-US" smtClean="0"/>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7" name="Date Placeholder 6"/>
          <p:cNvSpPr>
            <a:spLocks noGrp="1"/>
          </p:cNvSpPr>
          <p:nvPr>
            <p:ph type="dt" sz="half" idx="10"/>
          </p:nvPr>
        </p:nvSpPr>
        <p:spPr/>
        <p:txBody>
          <a:bodyPr/>
          <a:lstStyle/>
          <a:p>
            <a:fld id="{A81E8A2E-B144-4C21-8496-412F92BA6E36}" type="datetimeFigureOut">
              <a:rPr lang="en-US" smtClean="0"/>
              <a:t>3/21/2012</a:t>
            </a:fld>
            <a:endParaRPr lang="en-US" smtClean="0"/>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D91B152-67AE-4763-9FEB-780AFF6CF2AE}" type="slidenum">
              <a:rPr lang="en-US" smtClean="0"/>
              <a:t>‹#›</a:t>
            </a:fld>
            <a:endParaRPr lang="en-US" smtClean="0"/>
          </a:p>
        </p:txBody>
      </p:sp>
    </p:spTree>
    <p:extLst>
      <p:ext uri="{BB962C8B-B14F-4D97-AF65-F5344CB8AC3E}">
        <p14:creationId xmlns:p14="http://schemas.microsoft.com/office/powerpoint/2010/main" val="289564834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4" name="Footer Placeholder 3"/>
          <p:cNvSpPr>
            <a:spLocks noGrp="1"/>
          </p:cNvSpPr>
          <p:nvPr>
            <p:ph type="ftr" sz="quarter" idx="11"/>
          </p:nvPr>
        </p:nvSpPr>
        <p:spPr/>
        <p:txBody>
          <a:bodyPr/>
          <a:lstStyle/>
          <a:p>
            <a:endParaRPr lang="en-US">
              <a:solidFill>
                <a:prstClr val="white">
                  <a:tint val="75000"/>
                </a:prstClr>
              </a:solidFill>
            </a:endParaRPr>
          </a:p>
        </p:txBody>
      </p:sp>
      <p:sp>
        <p:nvSpPr>
          <p:cNvPr id="5" name="Slide Number Placeholder 4"/>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1471919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3" name="Footer Placeholder 2"/>
          <p:cNvSpPr>
            <a:spLocks noGrp="1"/>
          </p:cNvSpPr>
          <p:nvPr>
            <p:ph type="ftr" sz="quarter" idx="11"/>
          </p:nvPr>
        </p:nvSpPr>
        <p:spPr/>
        <p:txBody>
          <a:bodyPr/>
          <a:lstStyle/>
          <a:p>
            <a:endParaRPr lang="en-US">
              <a:solidFill>
                <a:prstClr val="white">
                  <a:tint val="75000"/>
                </a:prstClr>
              </a:solidFill>
            </a:endParaRPr>
          </a:p>
        </p:txBody>
      </p:sp>
      <p:sp>
        <p:nvSpPr>
          <p:cNvPr id="4" name="Slide Number Placeholder 3"/>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47979148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19044534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02101212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01670585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0409543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21554482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616230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48127094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6220051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p>
        </p:txBody>
      </p:sp>
      <p:sp>
        <p:nvSpPr>
          <p:cNvPr id="3" name="Date Placeholder 2"/>
          <p:cNvSpPr>
            <a:spLocks noGrp="1"/>
          </p:cNvSpPr>
          <p:nvPr>
            <p:ph type="dt" sz="half" idx="10"/>
          </p:nvPr>
        </p:nvSpPr>
        <p:spPr/>
        <p:txBody>
          <a:bodyPr/>
          <a:lstStyle/>
          <a:p>
            <a:fld id="{A81E8A2E-B144-4C21-8496-412F92BA6E36}" type="datetimeFigureOut">
              <a:rPr lang="en-US" smtClean="0"/>
              <a:t>3/21/2012</a:t>
            </a:fld>
            <a:endParaRPr lang="en-US" smtClean="0"/>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D91B152-67AE-4763-9FEB-780AFF6CF2AE}" type="slidenum">
              <a:rPr lang="en-US" smtClean="0"/>
              <a:t>‹#›</a:t>
            </a:fld>
            <a:endParaRPr lang="en-US" smtClean="0"/>
          </a:p>
        </p:txBody>
      </p:sp>
    </p:spTree>
    <p:extLst>
      <p:ext uri="{BB962C8B-B14F-4D97-AF65-F5344CB8AC3E}">
        <p14:creationId xmlns:p14="http://schemas.microsoft.com/office/powerpoint/2010/main" val="32504969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8" name="Footer Placeholder 7"/>
          <p:cNvSpPr>
            <a:spLocks noGrp="1"/>
          </p:cNvSpPr>
          <p:nvPr>
            <p:ph type="ftr" sz="quarter" idx="11"/>
          </p:nvPr>
        </p:nvSpPr>
        <p:spPr/>
        <p:txBody>
          <a:bodyPr/>
          <a:lstStyle/>
          <a:p>
            <a:endParaRPr lang="en-US">
              <a:solidFill>
                <a:prstClr val="white">
                  <a:tint val="75000"/>
                </a:prstClr>
              </a:solidFill>
            </a:endParaRPr>
          </a:p>
        </p:txBody>
      </p:sp>
      <p:sp>
        <p:nvSpPr>
          <p:cNvPr id="9" name="Slide Number Placeholder 8"/>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46805149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4" name="Footer Placeholder 3"/>
          <p:cNvSpPr>
            <a:spLocks noGrp="1"/>
          </p:cNvSpPr>
          <p:nvPr>
            <p:ph type="ftr" sz="quarter" idx="11"/>
          </p:nvPr>
        </p:nvSpPr>
        <p:spPr/>
        <p:txBody>
          <a:bodyPr/>
          <a:lstStyle/>
          <a:p>
            <a:endParaRPr lang="en-US">
              <a:solidFill>
                <a:prstClr val="white">
                  <a:tint val="75000"/>
                </a:prstClr>
              </a:solidFill>
            </a:endParaRPr>
          </a:p>
        </p:txBody>
      </p:sp>
      <p:sp>
        <p:nvSpPr>
          <p:cNvPr id="5" name="Slide Number Placeholder 4"/>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28356363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3" name="Footer Placeholder 2"/>
          <p:cNvSpPr>
            <a:spLocks noGrp="1"/>
          </p:cNvSpPr>
          <p:nvPr>
            <p:ph type="ftr" sz="quarter" idx="11"/>
          </p:nvPr>
        </p:nvSpPr>
        <p:spPr/>
        <p:txBody>
          <a:bodyPr/>
          <a:lstStyle/>
          <a:p>
            <a:endParaRPr lang="en-US">
              <a:solidFill>
                <a:prstClr val="white">
                  <a:tint val="75000"/>
                </a:prstClr>
              </a:solidFill>
            </a:endParaRPr>
          </a:p>
        </p:txBody>
      </p:sp>
      <p:sp>
        <p:nvSpPr>
          <p:cNvPr id="4" name="Slide Number Placeholder 3"/>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27913017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48841404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33496908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85150316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3871950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1E8A2E-B144-4C21-8496-412F92BA6E36}" type="datetimeFigureOut">
              <a:rPr lang="en-US" smtClean="0"/>
              <a:t>3/21/2012</a:t>
            </a:fld>
            <a:endParaRPr lang="en-US" smtClean="0"/>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D91B152-67AE-4763-9FEB-780AFF6CF2AE}" type="slidenum">
              <a:rPr lang="en-US" smtClean="0"/>
              <a:t>‹#›</a:t>
            </a:fld>
            <a:endParaRPr lang="en-US" smtClean="0"/>
          </a:p>
        </p:txBody>
      </p:sp>
    </p:spTree>
    <p:extLst>
      <p:ext uri="{BB962C8B-B14F-4D97-AF65-F5344CB8AC3E}">
        <p14:creationId xmlns:p14="http://schemas.microsoft.com/office/powerpoint/2010/main" val="1433300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81E8A2E-B144-4C21-8496-412F92BA6E36}" type="datetimeFigureOut">
              <a:rPr lang="en-US" smtClean="0"/>
              <a:t>3/21/2012</a:t>
            </a:fld>
            <a:endParaRPr lang="en-US" smtClean="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91B152-67AE-4763-9FEB-780AFF6CF2AE}" type="slidenum">
              <a:rPr lang="en-US" smtClean="0"/>
              <a:t>‹#›</a:t>
            </a:fld>
            <a:endParaRPr lang="en-US" smtClean="0"/>
          </a:p>
        </p:txBody>
      </p:sp>
    </p:spTree>
    <p:extLst>
      <p:ext uri="{BB962C8B-B14F-4D97-AF65-F5344CB8AC3E}">
        <p14:creationId xmlns:p14="http://schemas.microsoft.com/office/powerpoint/2010/main" val="31325612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81E8A2E-B144-4C21-8496-412F92BA6E36}" type="datetimeFigureOut">
              <a:rPr lang="en-US" smtClean="0"/>
              <a:t>3/21/2012</a:t>
            </a:fld>
            <a:endParaRPr lang="en-US" smtClean="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91B152-67AE-4763-9FEB-780AFF6CF2AE}" type="slidenum">
              <a:rPr lang="en-US" smtClean="0"/>
              <a:t>‹#›</a:t>
            </a:fld>
            <a:endParaRPr lang="en-US" smtClean="0"/>
          </a:p>
        </p:txBody>
      </p:sp>
    </p:spTree>
    <p:extLst>
      <p:ext uri="{BB962C8B-B14F-4D97-AF65-F5344CB8AC3E}">
        <p14:creationId xmlns:p14="http://schemas.microsoft.com/office/powerpoint/2010/main" val="3912452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1E8A2E-B144-4C21-8496-412F92BA6E36}" type="datetimeFigureOut">
              <a:rPr lang="en-US" smtClean="0"/>
              <a:t>3/21/2012</a:t>
            </a:fld>
            <a:endParaRPr lang="en-US" smtClean="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91B152-67AE-4763-9FEB-780AFF6CF2AE}" type="slidenum">
              <a:rPr lang="en-US" smtClean="0"/>
              <a:t>‹#›</a:t>
            </a:fld>
            <a:endParaRPr lang="en-US" smtClean="0"/>
          </a:p>
        </p:txBody>
      </p:sp>
    </p:spTree>
    <p:extLst>
      <p:ext uri="{BB962C8B-B14F-4D97-AF65-F5344CB8AC3E}">
        <p14:creationId xmlns:p14="http://schemas.microsoft.com/office/powerpoint/2010/main" val="14508213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1E8A2E-B144-4C21-8496-412F92BA6E36}" type="datetimeFigureOut">
              <a:rPr lang="en-US">
                <a:solidFill>
                  <a:prstClr val="black">
                    <a:tint val="75000"/>
                  </a:prstClr>
                </a:solidFill>
              </a:rPr>
              <a:t>3/21/2012</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91B152-67AE-4763-9FEB-780AFF6CF2AE}" type="slidenum">
              <a:rPr lang="en-US">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8512407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white">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395289497"/>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white">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052528947"/>
      </p:ext>
    </p:extLst>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white">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745610926"/>
      </p:ext>
    </p:extLst>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9ADBC8-CA7E-47FE-86B6-A546E19B300D}" type="datetimeFigureOut">
              <a:rPr lang="en-US" smtClean="0">
                <a:solidFill>
                  <a:prstClr val="white">
                    <a:tint val="75000"/>
                  </a:prstClr>
                </a:solidFill>
              </a:rPr>
              <a:pPr/>
              <a:t>3/21/2012</a:t>
            </a:fld>
            <a:endParaRPr lang="en-US">
              <a:solidFill>
                <a:prstClr val="white">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white">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85A35B-F20C-43F2-BEB1-8AFDB5BFB871}"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014041165"/>
      </p:ext>
    </p:extLst>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0.tmp"/><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2.tmp"/></Relationships>
</file>

<file path=ppt/slides/_rels/slide1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18.xml.rels><?xml version="1.0" encoding="UTF-8" standalone="yes"?>
<Relationships xmlns="http://schemas.openxmlformats.org/package/2006/relationships"><Relationship Id="rId3" Type="http://schemas.openxmlformats.org/officeDocument/2006/relationships/image" Target="../media/image25.tmp"/><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image" Target="../media/image27.jpe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33.jpeg"/></Relationships>
</file>

<file path=ppt/slides/_rels/slide2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24.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36.jpeg"/></Relationships>
</file>

<file path=ppt/slides/_rels/slide25.xml.rels><?xml version="1.0" encoding="UTF-8" standalone="yes"?>
<Relationships xmlns="http://schemas.openxmlformats.org/package/2006/relationships"><Relationship Id="rId8" Type="http://schemas.openxmlformats.org/officeDocument/2006/relationships/hyperlink" Target="http://blog.x1discovery.com/2011/11/09/674-published-cases-involving-social-media-evidence/" TargetMode="External"/><Relationship Id="rId3" Type="http://schemas.openxmlformats.org/officeDocument/2006/relationships/image" Target="../media/image37.jpg"/><Relationship Id="rId7" Type="http://schemas.openxmlformats.org/officeDocument/2006/relationships/hyperlink" Target="http://youtu.be/Nwwq3l39lqk" TargetMode="External"/><Relationship Id="rId12" Type="http://schemas.openxmlformats.org/officeDocument/2006/relationships/hyperlink" Target="http://support.twitter.com/" TargetMode="External"/><Relationship Id="rId2" Type="http://schemas.openxmlformats.org/officeDocument/2006/relationships/notesSlide" Target="../notesSlides/notesSlide25.xml"/><Relationship Id="rId1" Type="http://schemas.openxmlformats.org/officeDocument/2006/relationships/slideLayout" Target="../slideLayouts/slideLayout57.xml"/><Relationship Id="rId6" Type="http://schemas.openxmlformats.org/officeDocument/2006/relationships/hyperlink" Target="http://www.scribd.com/doc/56072332/Social-Media-Marketing-Report-2011" TargetMode="External"/><Relationship Id="rId11" Type="http://schemas.openxmlformats.org/officeDocument/2006/relationships/hyperlink" Target="https://www.facebook.com/help/privacy?ref=contextual" TargetMode="External"/><Relationship Id="rId5" Type="http://schemas.openxmlformats.org/officeDocument/2006/relationships/hyperlink" Target="http://www.globenewswire.com/newsroom/news.html?d=245362" TargetMode="External"/><Relationship Id="rId10" Type="http://schemas.openxmlformats.org/officeDocument/2006/relationships/hyperlink" Target="http://help.linkedin.com/app/home" TargetMode="External"/><Relationship Id="rId4" Type="http://schemas.openxmlformats.org/officeDocument/2006/relationships/hyperlink" Target="http://www.socialmediaexplorer.com/social-media-marketing/the-key-to-developing-a-social-media-strategy/" TargetMode="External"/><Relationship Id="rId9" Type="http://schemas.openxmlformats.org/officeDocument/2006/relationships/hyperlink" Target="http://blog.linkedin.com/"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6.xml"/><Relationship Id="rId1" Type="http://schemas.openxmlformats.org/officeDocument/2006/relationships/slideLayout" Target="../slideLayouts/slideLayout18.xml"/><Relationship Id="rId6" Type="http://schemas.openxmlformats.org/officeDocument/2006/relationships/image" Target="../media/image40.jpeg"/><Relationship Id="rId5" Type="http://schemas.openxmlformats.org/officeDocument/2006/relationships/image" Target="../media/image39.jp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7.JPG"/><Relationship Id="rId4" Type="http://schemas.openxmlformats.org/officeDocument/2006/relationships/image" Target="../media/image6.JP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9.JPG"/><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35.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4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34000"/>
            <a:lum/>
          </a:blip>
          <a:srcRect/>
          <a:stretch>
            <a:fillRect l="-7000" r="-7000"/>
          </a:stretch>
        </a:blipFill>
        <a:effectLst/>
      </p:bgPr>
    </p:bg>
    <p:spTree>
      <p:nvGrpSpPr>
        <p:cNvPr id="1" name=""/>
        <p:cNvGrpSpPr/>
        <p:nvPr/>
      </p:nvGrpSpPr>
      <p:grpSpPr>
        <a:xfrm>
          <a:off x="0" y="0"/>
          <a:ext cx="0" cy="0"/>
          <a:chOff x="0" y="0"/>
          <a:chExt cx="0" cy="0"/>
        </a:xfrm>
      </p:grpSpPr>
      <p:sp>
        <p:nvSpPr>
          <p:cNvPr id="4" name="Rectangle 3"/>
          <p:cNvSpPr/>
          <p:nvPr/>
        </p:nvSpPr>
        <p:spPr>
          <a:xfrm>
            <a:off x="0" y="4419600"/>
            <a:ext cx="9174480" cy="182880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3" name="TextBox 2"/>
          <p:cNvSpPr txBox="1"/>
          <p:nvPr/>
        </p:nvSpPr>
        <p:spPr>
          <a:xfrm>
            <a:off x="1883393" y="4837093"/>
            <a:ext cx="4593607" cy="954107"/>
          </a:xfrm>
          <a:prstGeom prst="rect">
            <a:avLst/>
          </a:prstGeom>
          <a:noFill/>
        </p:spPr>
        <p:txBody>
          <a:bodyPr wrap="square" rtlCol="0">
            <a:spAutoFit/>
          </a:bodyPr>
          <a:lstStyle/>
          <a:p>
            <a:r>
              <a:rPr lang="en-US" sz="2800" b="1" smtClean="0">
                <a:solidFill>
                  <a:schemeClr val="bg1"/>
                </a:solidFill>
              </a:rPr>
              <a:t>10 Simple Steps for Creating a Social Media Strategy</a:t>
            </a:r>
          </a:p>
        </p:txBody>
      </p:sp>
      <p:sp>
        <p:nvSpPr>
          <p:cNvPr id="5" name="TextBox 4"/>
          <p:cNvSpPr txBox="1"/>
          <p:nvPr/>
        </p:nvSpPr>
        <p:spPr>
          <a:xfrm>
            <a:off x="6705600" y="4656891"/>
            <a:ext cx="1957524" cy="1354217"/>
          </a:xfrm>
          <a:prstGeom prst="rect">
            <a:avLst/>
          </a:prstGeom>
          <a:noFill/>
        </p:spPr>
        <p:txBody>
          <a:bodyPr wrap="none" rtlCol="0">
            <a:spAutoFit/>
          </a:bodyPr>
          <a:lstStyle/>
          <a:p>
            <a:r>
              <a:rPr lang="en-US" smtClean="0">
                <a:solidFill>
                  <a:schemeClr val="bg1"/>
                </a:solidFill>
                <a:effectLst>
                  <a:outerShdw blurRad="38100" dist="38100" dir="2700000" algn="tl">
                    <a:srgbClr val="000000">
                      <a:alpha val="43137"/>
                    </a:srgbClr>
                  </a:outerShdw>
                </a:effectLst>
              </a:rPr>
              <a:t>Natalie Alesi</a:t>
            </a:r>
          </a:p>
          <a:p>
            <a:pPr>
              <a:spcAft>
                <a:spcPts val="1200"/>
              </a:spcAft>
            </a:pPr>
            <a:r>
              <a:rPr lang="en-US" i="1" smtClean="0">
                <a:solidFill>
                  <a:schemeClr val="bg1"/>
                </a:solidFill>
              </a:rPr>
              <a:t>@legalerswelcome</a:t>
            </a:r>
          </a:p>
          <a:p>
            <a:r>
              <a:rPr lang="en-US" smtClean="0">
                <a:solidFill>
                  <a:schemeClr val="bg1"/>
                </a:solidFill>
                <a:effectLst>
                  <a:outerShdw blurRad="38100" dist="38100" dir="2700000" algn="tl">
                    <a:srgbClr val="000000">
                      <a:alpha val="43137"/>
                    </a:srgbClr>
                  </a:outerShdw>
                </a:effectLst>
              </a:rPr>
              <a:t>Samantha Collier</a:t>
            </a:r>
          </a:p>
          <a:p>
            <a:r>
              <a:rPr lang="en-US" i="1" smtClean="0">
                <a:solidFill>
                  <a:schemeClr val="bg1"/>
                </a:solidFill>
              </a:rPr>
              <a:t>@samtaracollier</a:t>
            </a:r>
          </a:p>
        </p:txBody>
      </p:sp>
      <p:pic>
        <p:nvPicPr>
          <p:cNvPr id="1026" name="Picture 2"/>
          <p:cNvPicPr>
            <a:picLocks noChangeAspect="1" noChangeArrowheads="1"/>
          </p:cNvPicPr>
          <p:nvPr/>
        </p:nvPicPr>
        <p:blipFill>
          <a:blip r:embed="rId4"/>
          <a:srcRect/>
          <a:stretch>
            <a:fillRect/>
          </a:stretch>
        </p:blipFill>
        <p:spPr>
          <a:xfrm>
            <a:off x="54593" y="4456085"/>
            <a:ext cx="1828800" cy="17587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p:cNvPicPr>
            <a:picLocks noChangeAspect="1"/>
          </p:cNvPicPr>
          <p:nvPr/>
        </p:nvPicPr>
        <p:blipFill>
          <a:blip r:embed="rId5"/>
          <a:srcRect/>
          <a:stretch>
            <a:fillRect/>
          </a:stretch>
        </p:blipFill>
        <p:spPr>
          <a:xfrm rot="21010816">
            <a:off x="-157042" y="-156634"/>
            <a:ext cx="2800621" cy="1973319"/>
          </a:xfrm>
          <a:prstGeom prst="rect">
            <a:avLst/>
          </a:prstGeom>
          <a:noFill/>
          <a:ln>
            <a:noFill/>
          </a:ln>
        </p:spPr>
      </p:pic>
    </p:spTree>
    <p:extLst>
      <p:ext uri="{BB962C8B-B14F-4D97-AF65-F5344CB8AC3E}">
        <p14:creationId xmlns:p14="http://schemas.microsoft.com/office/powerpoint/2010/main" val="8380037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69000"/>
            <a:lum/>
          </a:blip>
          <a:srcRect/>
          <a:stretch>
            <a:fillRect/>
          </a:stretch>
        </a:blipFill>
        <a:effectLst/>
      </p:bgPr>
    </p:bg>
    <p:spTree>
      <p:nvGrpSpPr>
        <p:cNvPr id="1" name=""/>
        <p:cNvGrpSpPr/>
        <p:nvPr/>
      </p:nvGrpSpPr>
      <p:grpSpPr>
        <a:xfrm>
          <a:off x="0" y="0"/>
          <a:ext cx="0" cy="0"/>
          <a:chOff x="0" y="0"/>
          <a:chExt cx="0" cy="0"/>
        </a:xfrm>
      </p:grpSpPr>
      <p:sp>
        <p:nvSpPr>
          <p:cNvPr id="7" name="Rounded Rectangle 6"/>
          <p:cNvSpPr/>
          <p:nvPr/>
        </p:nvSpPr>
        <p:spPr>
          <a:xfrm>
            <a:off x="457200" y="457200"/>
            <a:ext cx="8382000" cy="5105400"/>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 name="TextBox 2"/>
          <p:cNvSpPr txBox="1"/>
          <p:nvPr/>
        </p:nvSpPr>
        <p:spPr>
          <a:xfrm>
            <a:off x="952500" y="686187"/>
            <a:ext cx="7391400" cy="4647426"/>
          </a:xfrm>
          <a:prstGeom prst="rect">
            <a:avLst/>
          </a:prstGeom>
          <a:noFill/>
        </p:spPr>
        <p:txBody>
          <a:bodyPr wrap="square" rtlCol="0">
            <a:spAutoFit/>
          </a:bodyPr>
          <a:lstStyle/>
          <a:p>
            <a:r>
              <a:rPr lang="en-CA" sz="2400" dirty="0" smtClean="0">
                <a:solidFill>
                  <a:schemeClr val="tx2">
                    <a:lumMod val="75000"/>
                  </a:schemeClr>
                </a:solidFill>
                <a:latin typeface="Rockwell" pitchFamily="18" charset="0"/>
              </a:rPr>
              <a:t>Goals can only be achieved if you keep a clear picture of who your core audience is.  The better you know your target client, the better you can reach them.  </a:t>
            </a:r>
          </a:p>
          <a:p>
            <a:pPr lvl="2"/>
            <a:endParaRPr lang="en-CA" sz="2000" dirty="0" smtClean="0">
              <a:latin typeface="Rockwell" pitchFamily="18" charset="0"/>
            </a:endParaRPr>
          </a:p>
          <a:p>
            <a:pPr marL="1200150" lvl="2" indent="-285750">
              <a:lnSpc>
                <a:spcPct val="150000"/>
              </a:lnSpc>
              <a:buFont typeface="Arial" pitchFamily="34" charset="0"/>
              <a:buChar char="•"/>
            </a:pPr>
            <a:r>
              <a:rPr lang="en-CA" sz="2000" dirty="0" smtClean="0">
                <a:latin typeface="Rockwell" pitchFamily="18" charset="0"/>
              </a:rPr>
              <a:t>What types of people do we want to talk to?</a:t>
            </a:r>
          </a:p>
          <a:p>
            <a:pPr marL="1200150" lvl="2" indent="-285750">
              <a:lnSpc>
                <a:spcPct val="150000"/>
              </a:lnSpc>
              <a:buFont typeface="Arial" pitchFamily="34" charset="0"/>
              <a:buChar char="•"/>
            </a:pPr>
            <a:r>
              <a:rPr lang="en-CA" sz="2000" dirty="0" smtClean="0">
                <a:latin typeface="Rockwell" pitchFamily="18" charset="0"/>
              </a:rPr>
              <a:t>What are they talking about already?</a:t>
            </a:r>
          </a:p>
          <a:p>
            <a:pPr marL="1200150" lvl="2" indent="-285750">
              <a:lnSpc>
                <a:spcPct val="150000"/>
              </a:lnSpc>
              <a:buFont typeface="Arial" pitchFamily="34" charset="0"/>
              <a:buChar char="•"/>
            </a:pPr>
            <a:r>
              <a:rPr lang="en-CA" sz="2000" dirty="0" smtClean="0">
                <a:latin typeface="Rockwell" pitchFamily="18" charset="0"/>
              </a:rPr>
              <a:t>Is it appropriate to join the audience, and if so, when?</a:t>
            </a:r>
          </a:p>
          <a:p>
            <a:pPr marL="1200150" lvl="2" indent="-285750">
              <a:lnSpc>
                <a:spcPct val="150000"/>
              </a:lnSpc>
              <a:buFont typeface="Arial" pitchFamily="34" charset="0"/>
              <a:buChar char="•"/>
            </a:pPr>
            <a:r>
              <a:rPr lang="en-CA" sz="2000" dirty="0" smtClean="0">
                <a:latin typeface="Rockwell" pitchFamily="18" charset="0"/>
              </a:rPr>
              <a:t>What value can we provide? </a:t>
            </a:r>
          </a:p>
          <a:p>
            <a:pPr marL="1200150" lvl="2" indent="-285750">
              <a:lnSpc>
                <a:spcPct val="150000"/>
              </a:lnSpc>
              <a:buFont typeface="Arial" pitchFamily="34" charset="0"/>
              <a:buChar char="•"/>
            </a:pPr>
            <a:r>
              <a:rPr lang="en-CA" sz="2000" dirty="0" smtClean="0">
                <a:latin typeface="Rockwell" pitchFamily="18" charset="0"/>
              </a:rPr>
              <a:t>When do we earn their trust?</a:t>
            </a:r>
            <a:endParaRPr lang="en-CA" sz="2000" dirty="0">
              <a:latin typeface="Rockwell" pitchFamily="18" charset="0"/>
            </a:endParaRPr>
          </a:p>
        </p:txBody>
      </p:sp>
      <p:sp>
        <p:nvSpPr>
          <p:cNvPr id="6" name="TextBox 5"/>
          <p:cNvSpPr txBox="1"/>
          <p:nvPr/>
        </p:nvSpPr>
        <p:spPr>
          <a:xfrm>
            <a:off x="312683" y="5547312"/>
            <a:ext cx="4703532" cy="1200329"/>
          </a:xfrm>
          <a:prstGeom prst="rect">
            <a:avLst/>
          </a:prstGeom>
          <a:noFill/>
        </p:spPr>
        <p:txBody>
          <a:bodyPr wrap="none" rtlCol="0">
            <a:spAutoFit/>
          </a:bodyPr>
          <a:lstStyle/>
          <a:p>
            <a:r>
              <a:rPr lang="en-US" sz="4000" b="1" dirty="0" smtClean="0">
                <a:solidFill>
                  <a:srgbClr val="C00000"/>
                </a:solidFill>
                <a:effectLst>
                  <a:outerShdw blurRad="38100" dist="38100" dir="2700000" algn="tl">
                    <a:srgbClr val="000000">
                      <a:alpha val="43137"/>
                    </a:srgbClr>
                  </a:outerShdw>
                </a:effectLst>
              </a:rPr>
              <a:t>#</a:t>
            </a:r>
            <a:r>
              <a:rPr lang="en-US" sz="7200" b="1" dirty="0" smtClean="0">
                <a:solidFill>
                  <a:srgbClr val="C00000"/>
                </a:solidFill>
                <a:effectLst>
                  <a:outerShdw blurRad="38100" dist="38100" dir="2700000" algn="tl">
                    <a:srgbClr val="000000">
                      <a:alpha val="43137"/>
                    </a:srgbClr>
                  </a:outerShdw>
                </a:effectLst>
              </a:rPr>
              <a:t>2 Audience</a:t>
            </a:r>
          </a:p>
        </p:txBody>
      </p:sp>
    </p:spTree>
    <p:extLst>
      <p:ext uri="{BB962C8B-B14F-4D97-AF65-F5344CB8AC3E}">
        <p14:creationId xmlns:p14="http://schemas.microsoft.com/office/powerpoint/2010/main" val="975884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63000"/>
            <a:lum/>
          </a:blip>
          <a:srcRect/>
          <a:stretch>
            <a:fillRect l="-20000" r="-20000"/>
          </a:stretch>
        </a:blipFill>
        <a:effectLst/>
      </p:bgPr>
    </p:bg>
    <p:spTree>
      <p:nvGrpSpPr>
        <p:cNvPr id="1" name=""/>
        <p:cNvGrpSpPr/>
        <p:nvPr/>
      </p:nvGrpSpPr>
      <p:grpSpPr>
        <a:xfrm>
          <a:off x="0" y="0"/>
          <a:ext cx="0" cy="0"/>
          <a:chOff x="0" y="0"/>
          <a:chExt cx="0" cy="0"/>
        </a:xfrm>
      </p:grpSpPr>
      <p:sp>
        <p:nvSpPr>
          <p:cNvPr id="6" name="Rounded Rectangle 5"/>
          <p:cNvSpPr/>
          <p:nvPr/>
        </p:nvSpPr>
        <p:spPr>
          <a:xfrm>
            <a:off x="685800" y="685800"/>
            <a:ext cx="7848600" cy="4876800"/>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 name="TextBox 2"/>
          <p:cNvSpPr txBox="1"/>
          <p:nvPr/>
        </p:nvSpPr>
        <p:spPr>
          <a:xfrm>
            <a:off x="1219200" y="831264"/>
            <a:ext cx="6934200" cy="3323987"/>
          </a:xfrm>
          <a:prstGeom prst="rect">
            <a:avLst/>
          </a:prstGeom>
          <a:noFill/>
        </p:spPr>
        <p:txBody>
          <a:bodyPr wrap="square" rtlCol="0">
            <a:spAutoFit/>
          </a:bodyPr>
          <a:lstStyle/>
          <a:p>
            <a:pPr algn="just"/>
            <a:r>
              <a:rPr lang="en-CA" sz="2400" dirty="0" smtClean="0">
                <a:solidFill>
                  <a:schemeClr val="tx2">
                    <a:lumMod val="75000"/>
                  </a:schemeClr>
                </a:solidFill>
                <a:latin typeface="Rockwell" pitchFamily="18" charset="0"/>
              </a:rPr>
              <a:t>Do a little research on your target clients and your competition. Find out where they hang out online.  </a:t>
            </a:r>
          </a:p>
          <a:p>
            <a:pPr algn="just"/>
            <a:endParaRPr lang="en-CA" dirty="0"/>
          </a:p>
          <a:p>
            <a:pPr marL="742950" lvl="1" indent="-285750">
              <a:lnSpc>
                <a:spcPct val="150000"/>
              </a:lnSpc>
              <a:buFont typeface="Arial" pitchFamily="34" charset="0"/>
              <a:buChar char="•"/>
            </a:pPr>
            <a:r>
              <a:rPr lang="en-CA" sz="2000" dirty="0" smtClean="0">
                <a:latin typeface="Rockwell" pitchFamily="18" charset="0"/>
              </a:rPr>
              <a:t>Flickr</a:t>
            </a:r>
          </a:p>
          <a:p>
            <a:pPr marL="742950" lvl="1" indent="-285750">
              <a:lnSpc>
                <a:spcPct val="150000"/>
              </a:lnSpc>
              <a:buFont typeface="Arial" pitchFamily="34" charset="0"/>
              <a:buChar char="•"/>
            </a:pPr>
            <a:r>
              <a:rPr lang="en-CA" sz="2000" dirty="0" smtClean="0">
                <a:latin typeface="Rockwell" pitchFamily="18" charset="0"/>
              </a:rPr>
              <a:t>Public Forums</a:t>
            </a:r>
          </a:p>
          <a:p>
            <a:pPr marL="742950" lvl="1" indent="-285750">
              <a:lnSpc>
                <a:spcPct val="150000"/>
              </a:lnSpc>
              <a:buFont typeface="Arial" pitchFamily="34" charset="0"/>
              <a:buChar char="•"/>
            </a:pPr>
            <a:r>
              <a:rPr lang="en-CA" sz="2000" dirty="0" smtClean="0">
                <a:latin typeface="Rockwell" pitchFamily="18" charset="0"/>
              </a:rPr>
              <a:t>Message Boards</a:t>
            </a:r>
          </a:p>
          <a:p>
            <a:pPr marL="742950" lvl="1" indent="-285750">
              <a:lnSpc>
                <a:spcPct val="150000"/>
              </a:lnSpc>
              <a:buFont typeface="Arial" pitchFamily="34" charset="0"/>
              <a:buChar char="•"/>
            </a:pPr>
            <a:r>
              <a:rPr lang="en-CA" sz="2000" dirty="0" smtClean="0">
                <a:latin typeface="Rockwell" pitchFamily="18" charset="0"/>
              </a:rPr>
              <a:t>Google+</a:t>
            </a:r>
          </a:p>
        </p:txBody>
      </p:sp>
      <p:sp>
        <p:nvSpPr>
          <p:cNvPr id="5" name="TextBox 4"/>
          <p:cNvSpPr txBox="1"/>
          <p:nvPr/>
        </p:nvSpPr>
        <p:spPr>
          <a:xfrm>
            <a:off x="4178669" y="5545162"/>
            <a:ext cx="4605748" cy="1200329"/>
          </a:xfrm>
          <a:prstGeom prst="rect">
            <a:avLst/>
          </a:prstGeom>
          <a:noFill/>
        </p:spPr>
        <p:txBody>
          <a:bodyPr wrap="none" rtlCol="0">
            <a:spAutoFit/>
          </a:bodyPr>
          <a:lstStyle/>
          <a:p>
            <a:r>
              <a:rPr lang="en-US" sz="4000" b="1" dirty="0" smtClean="0">
                <a:solidFill>
                  <a:srgbClr val="C00000"/>
                </a:solidFill>
                <a:effectLst>
                  <a:outerShdw blurRad="38100" dist="38100" dir="2700000" algn="tl">
                    <a:srgbClr val="000000">
                      <a:alpha val="43137"/>
                    </a:srgbClr>
                  </a:outerShdw>
                </a:effectLst>
              </a:rPr>
              <a:t>#</a:t>
            </a:r>
            <a:r>
              <a:rPr lang="en-US" sz="7200" b="1" dirty="0" smtClean="0">
                <a:solidFill>
                  <a:srgbClr val="C00000"/>
                </a:solidFill>
                <a:effectLst>
                  <a:outerShdw blurRad="38100" dist="38100" dir="2700000" algn="tl">
                    <a:srgbClr val="000000">
                      <a:alpha val="43137"/>
                    </a:srgbClr>
                  </a:outerShdw>
                </a:effectLst>
              </a:rPr>
              <a:t>3 Channels</a:t>
            </a:r>
          </a:p>
        </p:txBody>
      </p:sp>
      <p:sp>
        <p:nvSpPr>
          <p:cNvPr id="7" name="Rectangle 6"/>
          <p:cNvSpPr/>
          <p:nvPr/>
        </p:nvSpPr>
        <p:spPr>
          <a:xfrm>
            <a:off x="2400300" y="2057400"/>
            <a:ext cx="4572000" cy="2400657"/>
          </a:xfrm>
          <a:prstGeom prst="rect">
            <a:avLst/>
          </a:prstGeom>
        </p:spPr>
        <p:txBody>
          <a:bodyPr>
            <a:spAutoFit/>
          </a:bodyPr>
          <a:lstStyle/>
          <a:p>
            <a:pPr marL="2571750" lvl="5" indent="-285750">
              <a:lnSpc>
                <a:spcPct val="150000"/>
              </a:lnSpc>
              <a:buFont typeface="Arial" pitchFamily="34" charset="0"/>
              <a:buChar char="•"/>
            </a:pPr>
            <a:r>
              <a:rPr lang="en-CA" sz="2000" dirty="0">
                <a:latin typeface="Rockwell" pitchFamily="18" charset="0"/>
              </a:rPr>
              <a:t>Facebook</a:t>
            </a:r>
          </a:p>
          <a:p>
            <a:pPr marL="2571750" lvl="5" indent="-285750">
              <a:lnSpc>
                <a:spcPct val="150000"/>
              </a:lnSpc>
              <a:buFont typeface="Arial" pitchFamily="34" charset="0"/>
              <a:buChar char="•"/>
            </a:pPr>
            <a:r>
              <a:rPr lang="en-CA" sz="2000" dirty="0">
                <a:latin typeface="Rockwell" pitchFamily="18" charset="0"/>
              </a:rPr>
              <a:t>Twitter</a:t>
            </a:r>
          </a:p>
          <a:p>
            <a:pPr marL="2571750" lvl="5" indent="-285750">
              <a:lnSpc>
                <a:spcPct val="150000"/>
              </a:lnSpc>
              <a:buFont typeface="Arial" pitchFamily="34" charset="0"/>
              <a:buChar char="•"/>
            </a:pPr>
            <a:r>
              <a:rPr lang="en-CA" sz="2000" dirty="0">
                <a:latin typeface="Rockwell" pitchFamily="18" charset="0"/>
              </a:rPr>
              <a:t>LinkedIn</a:t>
            </a:r>
          </a:p>
          <a:p>
            <a:pPr marL="2571750" lvl="5" indent="-285750">
              <a:lnSpc>
                <a:spcPct val="150000"/>
              </a:lnSpc>
              <a:buFont typeface="Arial" pitchFamily="34" charset="0"/>
              <a:buChar char="•"/>
            </a:pPr>
            <a:r>
              <a:rPr lang="en-CA" sz="2000" dirty="0">
                <a:latin typeface="Rockwell" pitchFamily="18" charset="0"/>
              </a:rPr>
              <a:t>Pinterest</a:t>
            </a:r>
          </a:p>
          <a:p>
            <a:pPr marL="2571750" lvl="5" indent="-285750">
              <a:lnSpc>
                <a:spcPct val="150000"/>
              </a:lnSpc>
              <a:buFont typeface="Arial" pitchFamily="34" charset="0"/>
              <a:buChar char="•"/>
            </a:pPr>
            <a:r>
              <a:rPr lang="en-CA" sz="2000" dirty="0">
                <a:latin typeface="Rockwell" pitchFamily="18" charset="0"/>
              </a:rPr>
              <a:t>Blogs</a:t>
            </a:r>
            <a:endParaRPr lang="en-CA" dirty="0"/>
          </a:p>
        </p:txBody>
      </p:sp>
    </p:spTree>
    <p:extLst>
      <p:ext uri="{BB962C8B-B14F-4D97-AF65-F5344CB8AC3E}">
        <p14:creationId xmlns:p14="http://schemas.microsoft.com/office/powerpoint/2010/main" val="25463200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htmlimg2.scribdassets.com/6r3341noaoz2vhw/images/21-44f2c549f8.jpg"/>
          <p:cNvPicPr>
            <a:picLocks noChangeAspect="1" noChangeArrowheads="1"/>
          </p:cNvPicPr>
          <p:nvPr/>
        </p:nvPicPr>
        <p:blipFill rotWithShape="1">
          <a:blip r:embed="rId3">
            <a:extLst>
              <a:ext uri="{28A0092B-C50C-407E-A947-70E740481C1C}">
                <a14:useLocalDpi xmlns:a14="http://schemas.microsoft.com/office/drawing/2010/main" val="0"/>
              </a:ext>
            </a:extLst>
          </a:blip>
          <a:srcRect l="10758" t="16523" r="26488" b="50653"/>
          <a:stretch/>
        </p:blipFill>
        <p:spPr bwMode="auto">
          <a:xfrm>
            <a:off x="138605" y="856593"/>
            <a:ext cx="8714390" cy="593965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81000" y="304800"/>
            <a:ext cx="8229600" cy="400110"/>
          </a:xfrm>
          <a:prstGeom prst="rect">
            <a:avLst/>
          </a:prstGeom>
          <a:noFill/>
        </p:spPr>
        <p:txBody>
          <a:bodyPr wrap="square" rtlCol="0">
            <a:spAutoFit/>
          </a:bodyPr>
          <a:lstStyle/>
          <a:p>
            <a:pPr algn="ctr"/>
            <a:r>
              <a:rPr lang="en-CA" sz="2000" b="1" dirty="0" smtClean="0"/>
              <a:t>Commonly Used Social Media Tools</a:t>
            </a:r>
            <a:endParaRPr lang="en-CA" sz="2000" i="1" dirty="0"/>
          </a:p>
        </p:txBody>
      </p:sp>
    </p:spTree>
    <p:extLst>
      <p:ext uri="{BB962C8B-B14F-4D97-AF65-F5344CB8AC3E}">
        <p14:creationId xmlns:p14="http://schemas.microsoft.com/office/powerpoint/2010/main" val="15588237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3000"/>
            <a:lum/>
          </a:blip>
          <a:srcRect/>
          <a:stretch>
            <a:fillRect l="-6000" r="-6000"/>
          </a:stretch>
        </a:blipFill>
        <a:effectLst/>
      </p:bgPr>
    </p:bg>
    <p:spTree>
      <p:nvGrpSpPr>
        <p:cNvPr id="1" name=""/>
        <p:cNvGrpSpPr/>
        <p:nvPr/>
      </p:nvGrpSpPr>
      <p:grpSpPr>
        <a:xfrm>
          <a:off x="0" y="0"/>
          <a:ext cx="0" cy="0"/>
          <a:chOff x="0" y="0"/>
          <a:chExt cx="0" cy="0"/>
        </a:xfrm>
      </p:grpSpPr>
      <p:sp>
        <p:nvSpPr>
          <p:cNvPr id="5" name="Rounded Rectangle 4"/>
          <p:cNvSpPr/>
          <p:nvPr/>
        </p:nvSpPr>
        <p:spPr>
          <a:xfrm>
            <a:off x="685800" y="228600"/>
            <a:ext cx="8001000" cy="5105400"/>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 name="TextBox 2"/>
          <p:cNvSpPr txBox="1"/>
          <p:nvPr/>
        </p:nvSpPr>
        <p:spPr>
          <a:xfrm>
            <a:off x="990600" y="519142"/>
            <a:ext cx="7162800" cy="4524315"/>
          </a:xfrm>
          <a:prstGeom prst="rect">
            <a:avLst/>
          </a:prstGeom>
          <a:noFill/>
        </p:spPr>
        <p:txBody>
          <a:bodyPr wrap="square" rtlCol="0">
            <a:spAutoFit/>
          </a:bodyPr>
          <a:lstStyle/>
          <a:p>
            <a:r>
              <a:rPr lang="en-CA" sz="2400" dirty="0" smtClean="0">
                <a:solidFill>
                  <a:schemeClr val="tx2">
                    <a:lumMod val="75000"/>
                  </a:schemeClr>
                </a:solidFill>
                <a:latin typeface="Rockwell" pitchFamily="18" charset="0"/>
              </a:rPr>
              <a:t>Mind Blowing Statistics Every Law Firm Should Know:</a:t>
            </a:r>
          </a:p>
          <a:p>
            <a:endParaRPr lang="en-CA" sz="2400" dirty="0" smtClean="0">
              <a:solidFill>
                <a:schemeClr val="tx2">
                  <a:lumMod val="75000"/>
                </a:schemeClr>
              </a:solidFill>
              <a:latin typeface="Rockwell" pitchFamily="18" charset="0"/>
            </a:endParaRPr>
          </a:p>
          <a:p>
            <a:pPr marL="285750" indent="-285750">
              <a:lnSpc>
                <a:spcPct val="150000"/>
              </a:lnSpc>
              <a:buFont typeface="Arial" pitchFamily="34" charset="0"/>
              <a:buChar char="•"/>
            </a:pPr>
            <a:r>
              <a:rPr lang="en-CA" dirty="0" smtClean="0">
                <a:latin typeface="Rockwell" pitchFamily="18" charset="0"/>
              </a:rPr>
              <a:t>Businesses that blog get 55% more web traffic. The more you blog, the more pages Google has to index, and the more inbound links you’re likely to have.  The more pages and links you have, the higher you rank.</a:t>
            </a:r>
          </a:p>
          <a:p>
            <a:pPr marL="285750" indent="-285750">
              <a:lnSpc>
                <a:spcPct val="150000"/>
              </a:lnSpc>
              <a:buFont typeface="Arial" pitchFamily="34" charset="0"/>
              <a:buChar char="•"/>
            </a:pPr>
            <a:r>
              <a:rPr lang="en-CA" dirty="0" smtClean="0">
                <a:latin typeface="Rockwell" pitchFamily="18" charset="0"/>
              </a:rPr>
              <a:t>57% of businesses have acquired a customer through their company blog.  Blogging  is good. Directories are bad. </a:t>
            </a:r>
          </a:p>
          <a:p>
            <a:pPr marL="285750" indent="-285750">
              <a:lnSpc>
                <a:spcPct val="150000"/>
              </a:lnSpc>
              <a:buFont typeface="Arial" pitchFamily="34" charset="0"/>
              <a:buChar char="•"/>
            </a:pPr>
            <a:r>
              <a:rPr lang="en-CA" dirty="0" smtClean="0">
                <a:latin typeface="Rockwell" pitchFamily="18" charset="0"/>
              </a:rPr>
              <a:t>The majority of </a:t>
            </a:r>
            <a:r>
              <a:rPr lang="en-CA" dirty="0" err="1" smtClean="0">
                <a:latin typeface="Rockwell" pitchFamily="18" charset="0"/>
              </a:rPr>
              <a:t>AmLaw</a:t>
            </a:r>
            <a:r>
              <a:rPr lang="en-CA" dirty="0" smtClean="0">
                <a:latin typeface="Rockwell" pitchFamily="18" charset="0"/>
              </a:rPr>
              <a:t> 100 firms have blogs.  What sets them apart is style, format and how up-to-date they are. </a:t>
            </a:r>
            <a:endParaRPr lang="en-CA" dirty="0">
              <a:latin typeface="Rockwell" pitchFamily="18" charset="0"/>
            </a:endParaRPr>
          </a:p>
        </p:txBody>
      </p:sp>
      <p:sp>
        <p:nvSpPr>
          <p:cNvPr id="6" name="TextBox 5"/>
          <p:cNvSpPr txBox="1"/>
          <p:nvPr/>
        </p:nvSpPr>
        <p:spPr>
          <a:xfrm>
            <a:off x="228600" y="5540862"/>
            <a:ext cx="6458050" cy="1200329"/>
          </a:xfrm>
          <a:prstGeom prst="rect">
            <a:avLst/>
          </a:prstGeom>
          <a:noFill/>
        </p:spPr>
        <p:txBody>
          <a:bodyPr wrap="none" rtlCol="0">
            <a:spAutoFit/>
          </a:bodyPr>
          <a:lstStyle/>
          <a:p>
            <a:r>
              <a:rPr lang="en-US" sz="4000" b="1" dirty="0" smtClean="0">
                <a:solidFill>
                  <a:srgbClr val="C00000"/>
                </a:solidFill>
                <a:effectLst>
                  <a:outerShdw blurRad="38100" dist="38100" dir="2700000" algn="tl">
                    <a:srgbClr val="000000">
                      <a:alpha val="43137"/>
                    </a:srgbClr>
                  </a:outerShdw>
                </a:effectLst>
              </a:rPr>
              <a:t>#</a:t>
            </a:r>
            <a:r>
              <a:rPr lang="en-US" sz="7200" b="1" dirty="0" smtClean="0">
                <a:solidFill>
                  <a:srgbClr val="C00000"/>
                </a:solidFill>
                <a:effectLst>
                  <a:outerShdw blurRad="38100" dist="38100" dir="2700000" algn="tl">
                    <a:srgbClr val="000000">
                      <a:alpha val="43137"/>
                    </a:srgbClr>
                  </a:outerShdw>
                </a:effectLst>
              </a:rPr>
              <a:t>4 Blog Presence</a:t>
            </a:r>
          </a:p>
        </p:txBody>
      </p:sp>
    </p:spTree>
    <p:extLst>
      <p:ext uri="{BB962C8B-B14F-4D97-AF65-F5344CB8AC3E}">
        <p14:creationId xmlns:p14="http://schemas.microsoft.com/office/powerpoint/2010/main" val="66010292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33000"/>
            <a:lum/>
          </a:blip>
          <a:srcRect/>
          <a:stretch>
            <a:fillRect l="-3000" r="-3000"/>
          </a:stretch>
        </a:blipFill>
        <a:effectLst/>
      </p:bgPr>
    </p:bg>
    <p:spTree>
      <p:nvGrpSpPr>
        <p:cNvPr id="1" name=""/>
        <p:cNvGrpSpPr/>
        <p:nvPr/>
      </p:nvGrpSpPr>
      <p:grpSpPr>
        <a:xfrm>
          <a:off x="0" y="0"/>
          <a:ext cx="0" cy="0"/>
          <a:chOff x="0" y="0"/>
          <a:chExt cx="0" cy="0"/>
        </a:xfrm>
      </p:grpSpPr>
      <p:sp>
        <p:nvSpPr>
          <p:cNvPr id="8" name="Rounded Rectangle 7"/>
          <p:cNvSpPr/>
          <p:nvPr/>
        </p:nvSpPr>
        <p:spPr>
          <a:xfrm>
            <a:off x="457200" y="685800"/>
            <a:ext cx="8077200" cy="4876800"/>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 name="TextBox 2"/>
          <p:cNvSpPr txBox="1"/>
          <p:nvPr/>
        </p:nvSpPr>
        <p:spPr>
          <a:xfrm>
            <a:off x="304801" y="5671065"/>
            <a:ext cx="4191000" cy="830997"/>
          </a:xfrm>
          <a:prstGeom prst="rect">
            <a:avLst/>
          </a:prstGeom>
          <a:noFill/>
        </p:spPr>
        <p:txBody>
          <a:bodyPr wrap="square" rtlCol="0">
            <a:spAutoFit/>
          </a:bodyPr>
          <a:lstStyle/>
          <a:p>
            <a:pPr algn="just"/>
            <a:r>
              <a:rPr lang="en-CA" sz="1600" b="1" dirty="0" smtClean="0">
                <a:latin typeface="Microsoft Sans Serif" pitchFamily="34" charset="0"/>
                <a:cs typeface="Microsoft Sans Serif" pitchFamily="34" charset="0"/>
              </a:rPr>
              <a:t>Did you know?  </a:t>
            </a:r>
            <a:r>
              <a:rPr lang="en-CA" sz="1600" dirty="0" smtClean="0">
                <a:latin typeface="Microsoft Sans Serif" pitchFamily="34" charset="0"/>
                <a:cs typeface="Microsoft Sans Serif" pitchFamily="34" charset="0"/>
              </a:rPr>
              <a:t>LinkedIn now has over 150 Million members including executives from every Fortune 500 company, </a:t>
            </a:r>
            <a:endParaRPr lang="en-CA" sz="1600" dirty="0">
              <a:latin typeface="Microsoft Sans Serif" pitchFamily="34" charset="0"/>
              <a:cs typeface="Microsoft Sans Serif" pitchFamily="34" charset="0"/>
            </a:endParaRPr>
          </a:p>
        </p:txBody>
      </p:sp>
      <p:sp>
        <p:nvSpPr>
          <p:cNvPr id="4" name="TextBox 3"/>
          <p:cNvSpPr txBox="1"/>
          <p:nvPr/>
        </p:nvSpPr>
        <p:spPr>
          <a:xfrm>
            <a:off x="1104900" y="1066800"/>
            <a:ext cx="6934200" cy="4001095"/>
          </a:xfrm>
          <a:prstGeom prst="rect">
            <a:avLst/>
          </a:prstGeom>
          <a:noFill/>
        </p:spPr>
        <p:txBody>
          <a:bodyPr wrap="square" rtlCol="0">
            <a:spAutoFit/>
          </a:bodyPr>
          <a:lstStyle/>
          <a:p>
            <a:r>
              <a:rPr lang="en-CA" sz="2800" dirty="0" smtClean="0">
                <a:solidFill>
                  <a:schemeClr val="accent1">
                    <a:lumMod val="75000"/>
                  </a:schemeClr>
                </a:solidFill>
                <a:latin typeface="Rockwell" pitchFamily="18" charset="0"/>
              </a:rPr>
              <a:t>Ensure every lawyer at your firm has a complete LinkedIn Profile.  It’s easy:</a:t>
            </a:r>
          </a:p>
          <a:p>
            <a:endParaRPr lang="en-CA" dirty="0"/>
          </a:p>
          <a:p>
            <a:pPr marL="285750" indent="-285750">
              <a:lnSpc>
                <a:spcPct val="150000"/>
              </a:lnSpc>
              <a:buFont typeface="Arial" pitchFamily="34" charset="0"/>
              <a:buChar char="•"/>
            </a:pPr>
            <a:r>
              <a:rPr lang="en-CA" sz="2000" dirty="0" smtClean="0">
                <a:latin typeface="Rockwell" pitchFamily="18" charset="0"/>
              </a:rPr>
              <a:t>Professional picture</a:t>
            </a:r>
          </a:p>
          <a:p>
            <a:pPr marL="285750" indent="-285750">
              <a:lnSpc>
                <a:spcPct val="150000"/>
              </a:lnSpc>
              <a:buFont typeface="Arial" pitchFamily="34" charset="0"/>
              <a:buChar char="•"/>
            </a:pPr>
            <a:r>
              <a:rPr lang="en-CA" sz="2000" dirty="0" smtClean="0">
                <a:latin typeface="Rockwell" pitchFamily="18" charset="0"/>
              </a:rPr>
              <a:t>Keyword rich headline</a:t>
            </a:r>
          </a:p>
          <a:p>
            <a:pPr marL="285750" indent="-285750">
              <a:lnSpc>
                <a:spcPct val="150000"/>
              </a:lnSpc>
              <a:buFont typeface="Arial" pitchFamily="34" charset="0"/>
              <a:buChar char="•"/>
            </a:pPr>
            <a:r>
              <a:rPr lang="en-CA" sz="2000" dirty="0" smtClean="0">
                <a:latin typeface="Rockwell" pitchFamily="18" charset="0"/>
              </a:rPr>
              <a:t>Complete past employment and school information</a:t>
            </a:r>
          </a:p>
          <a:p>
            <a:pPr marL="285750" indent="-285750">
              <a:lnSpc>
                <a:spcPct val="150000"/>
              </a:lnSpc>
              <a:buFont typeface="Arial" pitchFamily="34" charset="0"/>
              <a:buChar char="•"/>
            </a:pPr>
            <a:r>
              <a:rPr lang="en-CA" sz="2000" dirty="0" smtClean="0">
                <a:latin typeface="Rockwell" pitchFamily="18" charset="0"/>
              </a:rPr>
              <a:t>Well written summary</a:t>
            </a:r>
          </a:p>
          <a:p>
            <a:pPr marL="285750" indent="-285750">
              <a:lnSpc>
                <a:spcPct val="150000"/>
              </a:lnSpc>
              <a:buFont typeface="Arial" pitchFamily="34" charset="0"/>
              <a:buChar char="•"/>
            </a:pPr>
            <a:r>
              <a:rPr lang="en-CA" sz="2000" dirty="0" smtClean="0">
                <a:latin typeface="Rockwell" pitchFamily="18" charset="0"/>
              </a:rPr>
              <a:t>Part of two or more relevant groups</a:t>
            </a:r>
          </a:p>
          <a:p>
            <a:pPr marL="285750" indent="-285750">
              <a:lnSpc>
                <a:spcPct val="150000"/>
              </a:lnSpc>
              <a:buFont typeface="Arial" pitchFamily="34" charset="0"/>
              <a:buChar char="•"/>
            </a:pPr>
            <a:r>
              <a:rPr lang="en-CA" sz="2000" dirty="0" smtClean="0">
                <a:latin typeface="Rockwell" pitchFamily="18" charset="0"/>
              </a:rPr>
              <a:t>Applications such as JD Supra, </a:t>
            </a:r>
            <a:r>
              <a:rPr lang="en-CA" sz="2000" dirty="0" err="1" smtClean="0">
                <a:latin typeface="Rockwell" pitchFamily="18" charset="0"/>
              </a:rPr>
              <a:t>Slideshare</a:t>
            </a:r>
            <a:r>
              <a:rPr lang="en-CA" sz="2000" dirty="0" smtClean="0">
                <a:latin typeface="Rockwell" pitchFamily="18" charset="0"/>
              </a:rPr>
              <a:t> and Events</a:t>
            </a:r>
          </a:p>
        </p:txBody>
      </p:sp>
      <p:sp>
        <p:nvSpPr>
          <p:cNvPr id="7" name="TextBox 6"/>
          <p:cNvSpPr txBox="1"/>
          <p:nvPr/>
        </p:nvSpPr>
        <p:spPr>
          <a:xfrm>
            <a:off x="4572000" y="5486400"/>
            <a:ext cx="4348050" cy="1200329"/>
          </a:xfrm>
          <a:prstGeom prst="rect">
            <a:avLst/>
          </a:prstGeom>
          <a:noFill/>
        </p:spPr>
        <p:txBody>
          <a:bodyPr wrap="none" rtlCol="0">
            <a:spAutoFit/>
          </a:bodyPr>
          <a:lstStyle/>
          <a:p>
            <a:r>
              <a:rPr lang="en-US" sz="4000" b="1" dirty="0" smtClean="0">
                <a:solidFill>
                  <a:srgbClr val="C00000"/>
                </a:solidFill>
                <a:effectLst>
                  <a:outerShdw blurRad="38100" dist="38100" dir="2700000" algn="tl">
                    <a:srgbClr val="000000">
                      <a:alpha val="43137"/>
                    </a:srgbClr>
                  </a:outerShdw>
                </a:effectLst>
              </a:rPr>
              <a:t>#</a:t>
            </a:r>
            <a:r>
              <a:rPr lang="en-US" sz="7200" b="1" dirty="0" smtClean="0">
                <a:solidFill>
                  <a:srgbClr val="C00000"/>
                </a:solidFill>
                <a:effectLst>
                  <a:outerShdw blurRad="38100" dist="38100" dir="2700000" algn="tl">
                    <a:srgbClr val="000000">
                      <a:alpha val="43137"/>
                    </a:srgbClr>
                  </a:outerShdw>
                </a:effectLst>
              </a:rPr>
              <a:t>5 LinkedIn</a:t>
            </a:r>
          </a:p>
        </p:txBody>
      </p:sp>
    </p:spTree>
    <p:extLst>
      <p:ext uri="{BB962C8B-B14F-4D97-AF65-F5344CB8AC3E}">
        <p14:creationId xmlns:p14="http://schemas.microsoft.com/office/powerpoint/2010/main" val="17211357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50000">
              <a:schemeClr val="tx1">
                <a:lumMod val="85000"/>
                <a:lumOff val="15000"/>
              </a:schemeClr>
            </a:gs>
            <a:gs pos="100000">
              <a:schemeClr val="bg1">
                <a:lumMod val="65000"/>
              </a:schemeClr>
            </a:gs>
          </a:gsLst>
          <a:lin ang="5400000" scaled="0"/>
        </a:gradFill>
        <a:effectLst/>
      </p:bgPr>
    </p:bg>
    <p:spTree>
      <p:nvGrpSpPr>
        <p:cNvPr id="1" name=""/>
        <p:cNvGrpSpPr/>
        <p:nvPr/>
      </p:nvGrpSpPr>
      <p:grpSpPr>
        <a:xfrm>
          <a:off x="0" y="0"/>
          <a:ext cx="0" cy="0"/>
          <a:chOff x="0" y="0"/>
          <a:chExt cx="0" cy="0"/>
        </a:xfrm>
      </p:grpSpPr>
      <p:pic>
        <p:nvPicPr>
          <p:cNvPr id="2" name="Picture 1" descr="A.L. Braun | LinkedIn - Google Chrome"/>
          <p:cNvPicPr>
            <a:picLocks noChangeAspect="1"/>
          </p:cNvPicPr>
          <p:nvPr/>
        </p:nvPicPr>
        <p:blipFill rotWithShape="1">
          <a:blip r:embed="rId3">
            <a:extLst>
              <a:ext uri="{28A0092B-C50C-407E-A947-70E740481C1C}">
                <a14:useLocalDpi xmlns:a14="http://schemas.microsoft.com/office/drawing/2010/main" val="0"/>
              </a:ext>
            </a:extLst>
          </a:blip>
          <a:srcRect l="2064" t="14943" r="5403" b="11724"/>
          <a:stretch/>
        </p:blipFill>
        <p:spPr>
          <a:xfrm>
            <a:off x="381000" y="457200"/>
            <a:ext cx="8458200" cy="572859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514306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5000"/>
            <a:lum/>
          </a:blip>
          <a:srcRect/>
          <a:stretch>
            <a:fillRect t="-48000" b="-48000"/>
          </a:stretch>
        </a:blipFill>
        <a:effectLst/>
      </p:bgPr>
    </p:bg>
    <p:spTree>
      <p:nvGrpSpPr>
        <p:cNvPr id="1" name=""/>
        <p:cNvGrpSpPr/>
        <p:nvPr/>
      </p:nvGrpSpPr>
      <p:grpSpPr>
        <a:xfrm>
          <a:off x="0" y="0"/>
          <a:ext cx="0" cy="0"/>
          <a:chOff x="0" y="0"/>
          <a:chExt cx="0" cy="0"/>
        </a:xfrm>
      </p:grpSpPr>
      <p:sp>
        <p:nvSpPr>
          <p:cNvPr id="5" name="Rectangle 4"/>
          <p:cNvSpPr/>
          <p:nvPr/>
        </p:nvSpPr>
        <p:spPr>
          <a:xfrm>
            <a:off x="4587394" y="5486400"/>
            <a:ext cx="3732392" cy="646331"/>
          </a:xfrm>
          <a:prstGeom prst="rect">
            <a:avLst/>
          </a:prstGeom>
        </p:spPr>
        <p:txBody>
          <a:bodyPr wrap="square">
            <a:spAutoFit/>
          </a:bodyPr>
          <a:lstStyle/>
          <a:p>
            <a:pPr algn="just"/>
            <a:r>
              <a:rPr lang="en-CA" b="1" dirty="0">
                <a:latin typeface="Microsoft Sans Serif" pitchFamily="34" charset="0"/>
                <a:cs typeface="Microsoft Sans Serif" pitchFamily="34" charset="0"/>
              </a:rPr>
              <a:t>Did you know?  </a:t>
            </a:r>
            <a:r>
              <a:rPr lang="en-CA" dirty="0" smtClean="0">
                <a:latin typeface="Microsoft Sans Serif" pitchFamily="34" charset="0"/>
                <a:cs typeface="Microsoft Sans Serif" pitchFamily="34" charset="0"/>
              </a:rPr>
              <a:t>Twitter </a:t>
            </a:r>
            <a:r>
              <a:rPr lang="en-CA" dirty="0">
                <a:latin typeface="Microsoft Sans Serif" pitchFamily="34" charset="0"/>
                <a:cs typeface="Microsoft Sans Serif" pitchFamily="34" charset="0"/>
              </a:rPr>
              <a:t>now </a:t>
            </a:r>
            <a:r>
              <a:rPr lang="en-CA" dirty="0" smtClean="0">
                <a:latin typeface="Microsoft Sans Serif" pitchFamily="34" charset="0"/>
                <a:cs typeface="Microsoft Sans Serif" pitchFamily="34" charset="0"/>
              </a:rPr>
              <a:t>has over 500 million users. </a:t>
            </a:r>
            <a:endParaRPr lang="en-CA" dirty="0">
              <a:latin typeface="Microsoft Sans Serif" pitchFamily="34" charset="0"/>
              <a:cs typeface="Microsoft Sans Serif" pitchFamily="34" charset="0"/>
            </a:endParaRPr>
          </a:p>
        </p:txBody>
      </p:sp>
      <p:sp>
        <p:nvSpPr>
          <p:cNvPr id="6" name="TextBox 5"/>
          <p:cNvSpPr txBox="1"/>
          <p:nvPr/>
        </p:nvSpPr>
        <p:spPr>
          <a:xfrm>
            <a:off x="333703" y="5062255"/>
            <a:ext cx="3872086" cy="1200329"/>
          </a:xfrm>
          <a:prstGeom prst="rect">
            <a:avLst/>
          </a:prstGeom>
          <a:noFill/>
        </p:spPr>
        <p:txBody>
          <a:bodyPr wrap="none" rtlCol="0">
            <a:spAutoFit/>
          </a:bodyPr>
          <a:lstStyle/>
          <a:p>
            <a:r>
              <a:rPr lang="en-US" sz="4000" b="1" dirty="0" smtClean="0">
                <a:solidFill>
                  <a:srgbClr val="C00000"/>
                </a:solidFill>
                <a:effectLst>
                  <a:outerShdw blurRad="38100" dist="38100" dir="2700000" algn="tl">
                    <a:srgbClr val="000000">
                      <a:alpha val="43137"/>
                    </a:srgbClr>
                  </a:outerShdw>
                </a:effectLst>
              </a:rPr>
              <a:t>#</a:t>
            </a:r>
            <a:r>
              <a:rPr lang="en-US" sz="7200" b="1" dirty="0" smtClean="0">
                <a:solidFill>
                  <a:srgbClr val="C00000"/>
                </a:solidFill>
                <a:effectLst>
                  <a:outerShdw blurRad="38100" dist="38100" dir="2700000" algn="tl">
                    <a:srgbClr val="000000">
                      <a:alpha val="43137"/>
                    </a:srgbClr>
                  </a:outerShdw>
                </a:effectLst>
              </a:rPr>
              <a:t>6 Twitter</a:t>
            </a:r>
          </a:p>
        </p:txBody>
      </p:sp>
      <p:pic>
        <p:nvPicPr>
          <p:cNvPr id="7" name="Picture 6" descr="Kate Shorr (kateshorr) on Twitter - Google Chrome"/>
          <p:cNvPicPr>
            <a:picLocks noChangeAspect="1"/>
          </p:cNvPicPr>
          <p:nvPr/>
        </p:nvPicPr>
        <p:blipFill rotWithShape="1">
          <a:blip r:embed="rId4">
            <a:extLst>
              <a:ext uri="{28A0092B-C50C-407E-A947-70E740481C1C}">
                <a14:useLocalDpi xmlns:a14="http://schemas.microsoft.com/office/drawing/2010/main" val="0"/>
              </a:ext>
            </a:extLst>
          </a:blip>
          <a:srcRect l="3910" t="19416" r="24536" b="62069"/>
          <a:stretch/>
        </p:blipFill>
        <p:spPr>
          <a:xfrm>
            <a:off x="333703" y="2057400"/>
            <a:ext cx="8507382" cy="24384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261933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7000"/>
            <a:lum/>
          </a:blip>
          <a:srcRect/>
          <a:stretch>
            <a:fillRect l="-6000" r="-6000"/>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4"/>
          <a:srcRect/>
          <a:stretch>
            <a:fillRect/>
          </a:stretch>
        </p:blipFill>
        <p:spPr>
          <a:xfrm>
            <a:off x="685800" y="1733400"/>
            <a:ext cx="2143125" cy="21431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Rectangle 4"/>
          <p:cNvSpPr/>
          <p:nvPr/>
        </p:nvSpPr>
        <p:spPr>
          <a:xfrm>
            <a:off x="296917" y="5340777"/>
            <a:ext cx="3589283" cy="1077218"/>
          </a:xfrm>
          <a:prstGeom prst="rect">
            <a:avLst/>
          </a:prstGeom>
        </p:spPr>
        <p:txBody>
          <a:bodyPr wrap="square">
            <a:spAutoFit/>
          </a:bodyPr>
          <a:lstStyle/>
          <a:p>
            <a:pPr algn="just"/>
            <a:r>
              <a:rPr lang="en-CA" sz="1600" b="1" dirty="0">
                <a:latin typeface="Microsoft Sans Serif" pitchFamily="34" charset="0"/>
                <a:cs typeface="Microsoft Sans Serif" pitchFamily="34" charset="0"/>
              </a:rPr>
              <a:t>Did you know?  </a:t>
            </a:r>
            <a:r>
              <a:rPr lang="en-CA" sz="1600" dirty="0" smtClean="0">
                <a:latin typeface="Microsoft Sans Serif" pitchFamily="34" charset="0"/>
                <a:cs typeface="Microsoft Sans Serif" pitchFamily="34" charset="0"/>
              </a:rPr>
              <a:t>Facebook </a:t>
            </a:r>
            <a:r>
              <a:rPr lang="en-CA" sz="1600" dirty="0">
                <a:latin typeface="Microsoft Sans Serif" pitchFamily="34" charset="0"/>
                <a:cs typeface="Microsoft Sans Serif" pitchFamily="34" charset="0"/>
              </a:rPr>
              <a:t>now has over </a:t>
            </a:r>
            <a:r>
              <a:rPr lang="en-CA" sz="1600" dirty="0" smtClean="0">
                <a:latin typeface="Microsoft Sans Serif" pitchFamily="34" charset="0"/>
                <a:cs typeface="Microsoft Sans Serif" pitchFamily="34" charset="0"/>
              </a:rPr>
              <a:t>845 million users and is expected to reach 1 billion by the summer of 2012. </a:t>
            </a:r>
            <a:endParaRPr lang="en-CA" sz="1600" dirty="0">
              <a:latin typeface="Microsoft Sans Serif" pitchFamily="34" charset="0"/>
              <a:cs typeface="Microsoft Sans Serif" pitchFamily="34" charset="0"/>
            </a:endParaRPr>
          </a:p>
        </p:txBody>
      </p:sp>
      <p:sp>
        <p:nvSpPr>
          <p:cNvPr id="7" name="TextBox 6"/>
          <p:cNvSpPr txBox="1"/>
          <p:nvPr/>
        </p:nvSpPr>
        <p:spPr>
          <a:xfrm>
            <a:off x="4191000" y="5328059"/>
            <a:ext cx="4752007" cy="1200329"/>
          </a:xfrm>
          <a:prstGeom prst="rect">
            <a:avLst/>
          </a:prstGeom>
          <a:noFill/>
        </p:spPr>
        <p:txBody>
          <a:bodyPr wrap="none" rtlCol="0">
            <a:spAutoFit/>
          </a:bodyPr>
          <a:lstStyle/>
          <a:p>
            <a:r>
              <a:rPr lang="en-US" sz="4000" b="1" dirty="0" smtClean="0">
                <a:solidFill>
                  <a:srgbClr val="C00000"/>
                </a:solidFill>
                <a:effectLst>
                  <a:outerShdw blurRad="38100" dist="38100" dir="2700000" algn="tl">
                    <a:srgbClr val="000000">
                      <a:alpha val="43137"/>
                    </a:srgbClr>
                  </a:outerShdw>
                </a:effectLst>
              </a:rPr>
              <a:t>#</a:t>
            </a:r>
            <a:r>
              <a:rPr lang="en-US" sz="7200" b="1" dirty="0" smtClean="0">
                <a:solidFill>
                  <a:srgbClr val="C00000"/>
                </a:solidFill>
                <a:effectLst>
                  <a:outerShdw blurRad="38100" dist="38100" dir="2700000" algn="tl">
                    <a:srgbClr val="000000">
                      <a:alpha val="43137"/>
                    </a:srgbClr>
                  </a:outerShdw>
                </a:effectLst>
              </a:rPr>
              <a:t>7 Facebook</a:t>
            </a:r>
          </a:p>
        </p:txBody>
      </p:sp>
      <p:sp>
        <p:nvSpPr>
          <p:cNvPr id="8" name="TextBox 7"/>
          <p:cNvSpPr txBox="1"/>
          <p:nvPr/>
        </p:nvSpPr>
        <p:spPr>
          <a:xfrm>
            <a:off x="3171497" y="1634821"/>
            <a:ext cx="5029200" cy="2241704"/>
          </a:xfrm>
          <a:prstGeom prst="rect">
            <a:avLst/>
          </a:prstGeom>
          <a:noFill/>
        </p:spPr>
        <p:txBody>
          <a:bodyPr wrap="square" rtlCol="0">
            <a:spAutoFit/>
          </a:bodyPr>
          <a:lstStyle/>
          <a:p>
            <a:pPr>
              <a:lnSpc>
                <a:spcPct val="150000"/>
              </a:lnSpc>
            </a:pPr>
            <a:r>
              <a:rPr lang="en-CA" sz="2400" dirty="0" smtClean="0">
                <a:latin typeface="Rockwell" pitchFamily="18" charset="0"/>
              </a:rPr>
              <a:t>Decide if you would like to create a law firm Facebook Page or use your personal profile for business development.  </a:t>
            </a:r>
            <a:endParaRPr lang="en-CA" sz="2400" dirty="0">
              <a:latin typeface="Rockwell" pitchFamily="18" charset="0"/>
            </a:endParaRPr>
          </a:p>
        </p:txBody>
      </p:sp>
    </p:spTree>
    <p:extLst>
      <p:ext uri="{BB962C8B-B14F-4D97-AF65-F5344CB8AC3E}">
        <p14:creationId xmlns:p14="http://schemas.microsoft.com/office/powerpoint/2010/main" val="2399739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50000">
              <a:schemeClr val="tx1">
                <a:lumMod val="85000"/>
                <a:lumOff val="15000"/>
              </a:schemeClr>
            </a:gs>
            <a:gs pos="100000">
              <a:schemeClr val="bg1">
                <a:lumMod val="65000"/>
              </a:schemeClr>
            </a:gs>
          </a:gsLst>
          <a:lin ang="5400000" scaled="0"/>
        </a:gradFill>
        <a:effectLst/>
      </p:bgPr>
    </p:bg>
    <p:spTree>
      <p:nvGrpSpPr>
        <p:cNvPr id="1" name=""/>
        <p:cNvGrpSpPr/>
        <p:nvPr/>
      </p:nvGrpSpPr>
      <p:grpSpPr>
        <a:xfrm>
          <a:off x="0" y="0"/>
          <a:ext cx="0" cy="0"/>
          <a:chOff x="0" y="0"/>
          <a:chExt cx="0" cy="0"/>
        </a:xfrm>
      </p:grpSpPr>
      <p:pic>
        <p:nvPicPr>
          <p:cNvPr id="2" name="Picture 1" descr="MBM Intellectual Property Law LLP - Google Chrome"/>
          <p:cNvPicPr>
            <a:picLocks noChangeAspect="1"/>
          </p:cNvPicPr>
          <p:nvPr/>
        </p:nvPicPr>
        <p:blipFill rotWithShape="1">
          <a:blip r:embed="rId3">
            <a:extLst>
              <a:ext uri="{28A0092B-C50C-407E-A947-70E740481C1C}">
                <a14:useLocalDpi xmlns:a14="http://schemas.microsoft.com/office/drawing/2010/main" val="0"/>
              </a:ext>
            </a:extLst>
          </a:blip>
          <a:srcRect l="1633" t="13027" r="15649" b="8582"/>
          <a:stretch/>
        </p:blipFill>
        <p:spPr>
          <a:xfrm>
            <a:off x="304800" y="374189"/>
            <a:ext cx="8534400" cy="60503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401011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0"/>
            <a:lum/>
          </a:blip>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a:xfrm>
            <a:off x="0" y="4876800"/>
            <a:ext cx="9144000" cy="167640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2" name="TextBox 1"/>
          <p:cNvSpPr txBox="1"/>
          <p:nvPr/>
        </p:nvSpPr>
        <p:spPr>
          <a:xfrm>
            <a:off x="0" y="5232737"/>
            <a:ext cx="7200048" cy="1015663"/>
          </a:xfrm>
          <a:prstGeom prst="rect">
            <a:avLst/>
          </a:prstGeom>
          <a:noFill/>
        </p:spPr>
        <p:txBody>
          <a:bodyPr wrap="none" rtlCol="0">
            <a:spAutoFit/>
          </a:bodyPr>
          <a:lstStyle/>
          <a:p>
            <a:r>
              <a:rPr lang="en-US" sz="3200" smtClean="0">
                <a:solidFill>
                  <a:schemeClr val="bg1"/>
                </a:solidFill>
              </a:rPr>
              <a:t>#</a:t>
            </a:r>
            <a:r>
              <a:rPr lang="en-US" sz="6000">
                <a:solidFill>
                  <a:schemeClr val="bg1"/>
                </a:solidFill>
              </a:rPr>
              <a:t>8</a:t>
            </a:r>
            <a:r>
              <a:rPr lang="en-US" sz="6000" smtClean="0">
                <a:solidFill>
                  <a:schemeClr val="bg1"/>
                </a:solidFill>
              </a:rPr>
              <a:t> Google + / YouTube</a:t>
            </a:r>
          </a:p>
        </p:txBody>
      </p:sp>
      <p:pic>
        <p:nvPicPr>
          <p:cNvPr id="3" name="Picture 2"/>
          <p:cNvPicPr>
            <a:picLocks noChangeAspect="1"/>
          </p:cNvPicPr>
          <p:nvPr/>
        </p:nvPicPr>
        <p:blipFill>
          <a:blip r:embed="rId4"/>
          <a:srcRect/>
          <a:stretch>
            <a:fillRect/>
          </a:stretch>
        </p:blipFill>
        <p:spPr>
          <a:xfrm>
            <a:off x="6324600" y="457200"/>
            <a:ext cx="2077791" cy="207779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 name="Picture 3"/>
          <p:cNvPicPr>
            <a:picLocks noChangeAspect="1"/>
          </p:cNvPicPr>
          <p:nvPr/>
        </p:nvPicPr>
        <p:blipFill>
          <a:blip r:embed="rId5"/>
          <a:srcRect/>
          <a:stretch>
            <a:fillRect/>
          </a:stretch>
        </p:blipFill>
        <p:spPr>
          <a:xfrm>
            <a:off x="5890498" y="3124200"/>
            <a:ext cx="2945994" cy="2945994"/>
          </a:xfrm>
          <a:prstGeom prst="rect">
            <a:avLst/>
          </a:prstGeom>
          <a:ln>
            <a:noFill/>
          </a:ln>
          <a:effectLst>
            <a:softEdge rad="112500"/>
          </a:effectLst>
        </p:spPr>
      </p:pic>
      <p:sp>
        <p:nvSpPr>
          <p:cNvPr id="6" name="Rectangle 5"/>
          <p:cNvSpPr/>
          <p:nvPr/>
        </p:nvSpPr>
        <p:spPr>
          <a:xfrm>
            <a:off x="304800" y="3429106"/>
            <a:ext cx="5715000" cy="1200329"/>
          </a:xfrm>
          <a:prstGeom prst="rect">
            <a:avLst/>
          </a:prstGeom>
        </p:spPr>
        <p:txBody>
          <a:bodyPr wrap="square">
            <a:spAutoFit/>
          </a:bodyPr>
          <a:lstStyle/>
          <a:p>
            <a:pPr algn="just"/>
            <a:r>
              <a:rPr lang="en-CA" b="1" dirty="0">
                <a:latin typeface="Microsoft Sans Serif" pitchFamily="34" charset="0"/>
                <a:cs typeface="Microsoft Sans Serif" pitchFamily="34" charset="0"/>
              </a:rPr>
              <a:t>Did you know?  </a:t>
            </a:r>
            <a:r>
              <a:rPr lang="en-CA" dirty="0" smtClean="0">
                <a:latin typeface="Microsoft Sans Serif" pitchFamily="34" charset="0"/>
                <a:cs typeface="Microsoft Sans Serif" pitchFamily="34" charset="0"/>
              </a:rPr>
              <a:t>Google+ has over 90 million users. A significant 77% of marketers plan on increasing their use of YouTube and video marketing, making it one of the top area marketers will invest in for 2012.  </a:t>
            </a:r>
            <a:endParaRPr lang="en-CA" dirty="0">
              <a:latin typeface="Microsoft Sans Serif" pitchFamily="34" charset="0"/>
              <a:cs typeface="Microsoft Sans Serif" pitchFamily="34" charset="0"/>
            </a:endParaRPr>
          </a:p>
        </p:txBody>
      </p:sp>
    </p:spTree>
    <p:extLst>
      <p:ext uri="{BB962C8B-B14F-4D97-AF65-F5344CB8AC3E}">
        <p14:creationId xmlns:p14="http://schemas.microsoft.com/office/powerpoint/2010/main" val="35514369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48000"/>
            <a:lum/>
          </a:blip>
          <a:srcRect/>
          <a:stretch>
            <a:fillRect l="-7000" r="-7000"/>
          </a:stretch>
        </a:blipFill>
        <a:effectLst/>
      </p:bgPr>
    </p:bg>
    <p:spTree>
      <p:nvGrpSpPr>
        <p:cNvPr id="1" name=""/>
        <p:cNvGrpSpPr/>
        <p:nvPr/>
      </p:nvGrpSpPr>
      <p:grpSpPr>
        <a:xfrm>
          <a:off x="0" y="0"/>
          <a:ext cx="0" cy="0"/>
          <a:chOff x="0" y="0"/>
          <a:chExt cx="0" cy="0"/>
        </a:xfrm>
      </p:grpSpPr>
      <p:sp>
        <p:nvSpPr>
          <p:cNvPr id="8" name="Rounded Rectangle 7"/>
          <p:cNvSpPr/>
          <p:nvPr/>
        </p:nvSpPr>
        <p:spPr>
          <a:xfrm>
            <a:off x="381000" y="658744"/>
            <a:ext cx="8382000" cy="5535542"/>
          </a:xfrm>
          <a:prstGeom prst="roundRect">
            <a:avLst/>
          </a:prstGeom>
          <a:solidFill>
            <a:schemeClr val="bg1"/>
          </a:solidFill>
          <a:ln>
            <a:noFill/>
          </a:ln>
          <a:effectLst>
            <a:outerShdw blurRad="50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Box 3"/>
          <p:cNvSpPr txBox="1"/>
          <p:nvPr/>
        </p:nvSpPr>
        <p:spPr>
          <a:xfrm>
            <a:off x="3779193" y="5840343"/>
            <a:ext cx="300082" cy="707886"/>
          </a:xfrm>
          <a:prstGeom prst="rect">
            <a:avLst/>
          </a:prstGeom>
          <a:noFill/>
        </p:spPr>
        <p:txBody>
          <a:bodyPr wrap="none" rtlCol="0">
            <a:spAutoFit/>
          </a:bodyPr>
          <a:lstStyle/>
          <a:p>
            <a:r>
              <a:rPr lang="en-US" sz="4000" b="1" dirty="0" smtClean="0">
                <a:solidFill>
                  <a:srgbClr val="C00000"/>
                </a:solidFill>
                <a:effectLst>
                  <a:outerShdw blurRad="38100" dist="38100" dir="2700000" algn="tl">
                    <a:srgbClr val="000000">
                      <a:alpha val="43137"/>
                    </a:srgbClr>
                  </a:outerShdw>
                </a:effectLst>
              </a:rPr>
              <a:t> </a:t>
            </a:r>
            <a:endParaRPr lang="en-US" sz="7200" b="1" dirty="0" smtClean="0">
              <a:solidFill>
                <a:srgbClr val="C00000"/>
              </a:solidFill>
              <a:effectLst>
                <a:outerShdw blurRad="38100" dist="38100" dir="2700000" algn="tl">
                  <a:srgbClr val="000000">
                    <a:alpha val="43137"/>
                  </a:srgbClr>
                </a:outerShdw>
              </a:effectLst>
            </a:endParaRPr>
          </a:p>
        </p:txBody>
      </p:sp>
      <p:sp>
        <p:nvSpPr>
          <p:cNvPr id="6" name="TextBox 5"/>
          <p:cNvSpPr txBox="1"/>
          <p:nvPr/>
        </p:nvSpPr>
        <p:spPr>
          <a:xfrm>
            <a:off x="1562100" y="1008251"/>
            <a:ext cx="6324600" cy="5186035"/>
          </a:xfrm>
          <a:prstGeom prst="rect">
            <a:avLst/>
          </a:prstGeom>
          <a:noFill/>
        </p:spPr>
        <p:txBody>
          <a:bodyPr wrap="square" rtlCol="0">
            <a:spAutoFit/>
          </a:bodyPr>
          <a:lstStyle/>
          <a:p>
            <a:r>
              <a:rPr lang="en-CA" sz="3200" b="1" dirty="0" smtClean="0">
                <a:solidFill>
                  <a:schemeClr val="tx2">
                    <a:lumMod val="75000"/>
                  </a:schemeClr>
                </a:solidFill>
                <a:latin typeface="Rockwell" pitchFamily="18" charset="0"/>
              </a:rPr>
              <a:t>Before you get involved with social media:</a:t>
            </a:r>
            <a:endParaRPr lang="en-CA" sz="3200" dirty="0" smtClean="0">
              <a:solidFill>
                <a:schemeClr val="tx2">
                  <a:lumMod val="75000"/>
                </a:schemeClr>
              </a:solidFill>
              <a:latin typeface="Rockwell" pitchFamily="18" charset="0"/>
            </a:endParaRPr>
          </a:p>
          <a:p>
            <a:endParaRPr lang="en-CA" dirty="0" smtClean="0"/>
          </a:p>
          <a:p>
            <a:pPr marL="285750" indent="-285750">
              <a:lnSpc>
                <a:spcPct val="150000"/>
              </a:lnSpc>
              <a:buFont typeface="Arial" pitchFamily="34" charset="0"/>
              <a:buChar char="•"/>
            </a:pPr>
            <a:r>
              <a:rPr lang="en-CA" sz="2200" dirty="0" smtClean="0">
                <a:latin typeface="Rockwell" pitchFamily="18" charset="0"/>
              </a:rPr>
              <a:t>Get approval from upper management</a:t>
            </a:r>
          </a:p>
          <a:p>
            <a:pPr marL="285750" indent="-285750">
              <a:lnSpc>
                <a:spcPct val="150000"/>
              </a:lnSpc>
              <a:buFont typeface="Arial" pitchFamily="34" charset="0"/>
              <a:buChar char="•"/>
            </a:pPr>
            <a:r>
              <a:rPr lang="en-CA" sz="2200" dirty="0" smtClean="0">
                <a:latin typeface="Rockwell" pitchFamily="18" charset="0"/>
              </a:rPr>
              <a:t>Get buy in from lawyers in the firm</a:t>
            </a:r>
          </a:p>
          <a:p>
            <a:pPr marL="285750" indent="-285750">
              <a:lnSpc>
                <a:spcPct val="150000"/>
              </a:lnSpc>
              <a:buFont typeface="Arial" pitchFamily="34" charset="0"/>
              <a:buChar char="•"/>
            </a:pPr>
            <a:r>
              <a:rPr lang="en-CA" sz="2200" dirty="0" smtClean="0">
                <a:latin typeface="Rockwell" pitchFamily="18" charset="0"/>
              </a:rPr>
              <a:t>Don’t mandate social media. It won’t work. </a:t>
            </a:r>
          </a:p>
          <a:p>
            <a:pPr marL="285750" indent="-285750">
              <a:lnSpc>
                <a:spcPct val="150000"/>
              </a:lnSpc>
              <a:buFont typeface="Arial" pitchFamily="34" charset="0"/>
              <a:buChar char="•"/>
            </a:pPr>
            <a:r>
              <a:rPr lang="en-CA" sz="2200" dirty="0" smtClean="0">
                <a:latin typeface="Rockwell" pitchFamily="18" charset="0"/>
              </a:rPr>
              <a:t>Remember that a social media strategy prevents any misunderstandings and emphasizes why social media is relevant to your firm’s overall goals. </a:t>
            </a:r>
          </a:p>
          <a:p>
            <a:pPr algn="just"/>
            <a:endParaRPr lang="en-CA" dirty="0"/>
          </a:p>
        </p:txBody>
      </p:sp>
    </p:spTree>
    <p:extLst>
      <p:ext uri="{BB962C8B-B14F-4D97-AF65-F5344CB8AC3E}">
        <p14:creationId xmlns:p14="http://schemas.microsoft.com/office/powerpoint/2010/main" val="374445509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htmlimg2.scribdassets.com/6r3341noaoz2vhw/images/13-f19253730b.jpg"/>
          <p:cNvPicPr>
            <a:picLocks noChangeAspect="1" noChangeArrowheads="1"/>
          </p:cNvPicPr>
          <p:nvPr/>
        </p:nvPicPr>
        <p:blipFill rotWithShape="1">
          <a:blip r:embed="rId3">
            <a:extLst>
              <a:ext uri="{28A0092B-C50C-407E-A947-70E740481C1C}">
                <a14:useLocalDpi xmlns:a14="http://schemas.microsoft.com/office/drawing/2010/main" val="0"/>
              </a:ext>
            </a:extLst>
          </a:blip>
          <a:srcRect l="8496" t="14105" r="11894" b="40542"/>
          <a:stretch/>
        </p:blipFill>
        <p:spPr bwMode="auto">
          <a:xfrm>
            <a:off x="304800" y="793532"/>
            <a:ext cx="8610600" cy="58674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762000" y="381000"/>
            <a:ext cx="7620000" cy="400110"/>
          </a:xfrm>
          <a:prstGeom prst="rect">
            <a:avLst/>
          </a:prstGeom>
          <a:noFill/>
        </p:spPr>
        <p:txBody>
          <a:bodyPr wrap="square" rtlCol="0">
            <a:spAutoFit/>
          </a:bodyPr>
          <a:lstStyle/>
          <a:p>
            <a:pPr algn="ctr"/>
            <a:r>
              <a:rPr lang="en-CA" sz="2000" b="1" dirty="0" smtClean="0"/>
              <a:t>Time commitment for social media marketing </a:t>
            </a:r>
            <a:endParaRPr lang="en-CA" sz="2000" b="1" dirty="0"/>
          </a:p>
        </p:txBody>
      </p:sp>
    </p:spTree>
    <p:extLst>
      <p:ext uri="{BB962C8B-B14F-4D97-AF65-F5344CB8AC3E}">
        <p14:creationId xmlns:p14="http://schemas.microsoft.com/office/powerpoint/2010/main" val="14622808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srcRect/>
          <a:stretch>
            <a:fillRect/>
          </a:stretch>
        </p:blipFill>
        <p:spPr>
          <a:xfrm>
            <a:off x="3214124" y="-18393"/>
            <a:ext cx="5964035" cy="382905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4"/>
          <a:srcRect/>
          <a:stretch>
            <a:fillRect/>
          </a:stretch>
        </p:blipFill>
        <p:spPr>
          <a:xfrm>
            <a:off x="0" y="2819400"/>
            <a:ext cx="5557706" cy="32766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80109" y="4745504"/>
            <a:ext cx="8963891" cy="1938992"/>
          </a:xfrm>
          <a:prstGeom prst="rect">
            <a:avLst/>
          </a:prstGeom>
          <a:noFill/>
        </p:spPr>
        <p:txBody>
          <a:bodyPr wrap="square" rtlCol="0">
            <a:spAutoFit/>
          </a:bodyPr>
          <a:lstStyle/>
          <a:p>
            <a:pPr algn="r"/>
            <a:r>
              <a:rPr lang="en-US" sz="3200" dirty="0" smtClean="0">
                <a:solidFill>
                  <a:srgbClr val="C00000"/>
                </a:solidFill>
              </a:rPr>
              <a:t>#</a:t>
            </a:r>
            <a:r>
              <a:rPr lang="en-US" sz="6000" dirty="0" smtClean="0">
                <a:solidFill>
                  <a:srgbClr val="C00000"/>
                </a:solidFill>
              </a:rPr>
              <a:t>9 Social Media Management Tools</a:t>
            </a:r>
          </a:p>
        </p:txBody>
      </p:sp>
    </p:spTree>
    <p:extLst>
      <p:ext uri="{BB962C8B-B14F-4D97-AF65-F5344CB8AC3E}">
        <p14:creationId xmlns:p14="http://schemas.microsoft.com/office/powerpoint/2010/main" val="76626416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8000"/>
            <a:lum/>
          </a:blip>
          <a:srcRect/>
          <a:stretch>
            <a:fillRect/>
          </a:stretch>
        </a:blipFill>
        <a:effectLst/>
      </p:bgPr>
    </p:bg>
    <p:spTree>
      <p:nvGrpSpPr>
        <p:cNvPr id="1" name=""/>
        <p:cNvGrpSpPr/>
        <p:nvPr/>
      </p:nvGrpSpPr>
      <p:grpSpPr>
        <a:xfrm>
          <a:off x="0" y="0"/>
          <a:ext cx="0" cy="0"/>
          <a:chOff x="0" y="0"/>
          <a:chExt cx="0" cy="0"/>
        </a:xfrm>
      </p:grpSpPr>
      <p:sp>
        <p:nvSpPr>
          <p:cNvPr id="4" name="Rounded Rectangle 3"/>
          <p:cNvSpPr/>
          <p:nvPr/>
        </p:nvSpPr>
        <p:spPr>
          <a:xfrm>
            <a:off x="1107528" y="838200"/>
            <a:ext cx="7010400" cy="4495800"/>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 name="TextBox 4"/>
          <p:cNvSpPr txBox="1"/>
          <p:nvPr/>
        </p:nvSpPr>
        <p:spPr>
          <a:xfrm>
            <a:off x="2362200" y="1470273"/>
            <a:ext cx="5105400" cy="3231654"/>
          </a:xfrm>
          <a:prstGeom prst="rect">
            <a:avLst/>
          </a:prstGeom>
          <a:noFill/>
        </p:spPr>
        <p:txBody>
          <a:bodyPr wrap="square" rtlCol="0">
            <a:spAutoFit/>
          </a:bodyPr>
          <a:lstStyle/>
          <a:p>
            <a:r>
              <a:rPr lang="en-US" sz="3600" b="1" dirty="0" smtClean="0">
                <a:solidFill>
                  <a:schemeClr val="accent1">
                    <a:lumMod val="75000"/>
                  </a:schemeClr>
                </a:solidFill>
                <a:latin typeface="Rockwell" pitchFamily="18" charset="0"/>
              </a:rPr>
              <a:t>Newbie Tips</a:t>
            </a:r>
          </a:p>
          <a:p>
            <a:endParaRPr lang="en-US" b="1" dirty="0" smtClean="0">
              <a:effectLst>
                <a:outerShdw blurRad="38100" dist="38100" dir="2700000" algn="tl">
                  <a:srgbClr val="000000">
                    <a:alpha val="43137"/>
                  </a:srgbClr>
                </a:outerShdw>
              </a:effectLst>
            </a:endParaRPr>
          </a:p>
          <a:p>
            <a:pPr marL="342900" indent="-342900">
              <a:lnSpc>
                <a:spcPct val="150000"/>
              </a:lnSpc>
              <a:buFont typeface="+mj-lt"/>
              <a:buAutoNum type="arabicPeriod"/>
            </a:pPr>
            <a:r>
              <a:rPr lang="en-US" sz="2000" dirty="0" smtClean="0">
                <a:latin typeface="Rockwell" pitchFamily="18" charset="0"/>
              </a:rPr>
              <a:t>Schedule it on your calendar</a:t>
            </a:r>
          </a:p>
          <a:p>
            <a:pPr marL="342900" indent="-342900">
              <a:lnSpc>
                <a:spcPct val="150000"/>
              </a:lnSpc>
              <a:buFont typeface="+mj-lt"/>
              <a:buAutoNum type="arabicPeriod"/>
            </a:pPr>
            <a:r>
              <a:rPr lang="en-US" sz="2000" dirty="0" smtClean="0">
                <a:latin typeface="Rockwell" pitchFamily="18" charset="0"/>
              </a:rPr>
              <a:t>Set your browser tabs to open to specific sites</a:t>
            </a:r>
          </a:p>
          <a:p>
            <a:pPr marL="342900" indent="-342900">
              <a:lnSpc>
                <a:spcPct val="150000"/>
              </a:lnSpc>
              <a:buFont typeface="+mj-lt"/>
              <a:buAutoNum type="arabicPeriod"/>
            </a:pPr>
            <a:r>
              <a:rPr lang="en-US" sz="2000" dirty="0" smtClean="0">
                <a:latin typeface="Rockwell" pitchFamily="18" charset="0"/>
              </a:rPr>
              <a:t>Start with ONE channel and get great</a:t>
            </a:r>
            <a:br>
              <a:rPr lang="en-US" sz="2000" dirty="0" smtClean="0">
                <a:latin typeface="Rockwell" pitchFamily="18" charset="0"/>
              </a:rPr>
            </a:br>
            <a:r>
              <a:rPr lang="en-US" sz="2000" dirty="0" smtClean="0">
                <a:latin typeface="Rockwell" pitchFamily="18" charset="0"/>
              </a:rPr>
              <a:t>at it (LinkedIn)</a:t>
            </a:r>
            <a:endParaRPr lang="en-US" sz="2000" dirty="0">
              <a:latin typeface="Rockwell" pitchFamily="18" charset="0"/>
            </a:endParaRPr>
          </a:p>
        </p:txBody>
      </p:sp>
      <p:sp>
        <p:nvSpPr>
          <p:cNvPr id="6" name="TextBox 5"/>
          <p:cNvSpPr txBox="1"/>
          <p:nvPr/>
        </p:nvSpPr>
        <p:spPr>
          <a:xfrm>
            <a:off x="323252" y="5486400"/>
            <a:ext cx="8820748" cy="1200329"/>
          </a:xfrm>
          <a:prstGeom prst="rect">
            <a:avLst/>
          </a:prstGeom>
          <a:noFill/>
        </p:spPr>
        <p:txBody>
          <a:bodyPr wrap="none" rtlCol="0">
            <a:spAutoFit/>
          </a:bodyPr>
          <a:lstStyle/>
          <a:p>
            <a:r>
              <a:rPr lang="en-US" sz="4000" b="1" dirty="0" smtClean="0">
                <a:solidFill>
                  <a:srgbClr val="C00000"/>
                </a:solidFill>
                <a:effectLst>
                  <a:outerShdw blurRad="38100" dist="38100" dir="2700000" algn="tl">
                    <a:srgbClr val="000000">
                      <a:alpha val="43137"/>
                    </a:srgbClr>
                  </a:outerShdw>
                </a:effectLst>
              </a:rPr>
              <a:t>#</a:t>
            </a:r>
            <a:r>
              <a:rPr lang="en-US" sz="7200" b="1" dirty="0" smtClean="0">
                <a:solidFill>
                  <a:srgbClr val="C00000"/>
                </a:solidFill>
                <a:effectLst>
                  <a:outerShdw blurRad="38100" dist="38100" dir="2700000" algn="tl">
                    <a:srgbClr val="000000">
                      <a:alpha val="43137"/>
                    </a:srgbClr>
                  </a:outerShdw>
                </a:effectLst>
              </a:rPr>
              <a:t>10 Time Management</a:t>
            </a:r>
          </a:p>
        </p:txBody>
      </p:sp>
      <p:pic>
        <p:nvPicPr>
          <p:cNvPr id="1026" name="Picture 2" descr="http://www.ikea.com/us/en/images/products/pugg-wall-clock__13080_PE040801_S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72200" y="990600"/>
            <a:ext cx="1524000" cy="152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333692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4" name="Rounded Rectangle 3"/>
          <p:cNvSpPr/>
          <p:nvPr/>
        </p:nvSpPr>
        <p:spPr>
          <a:xfrm>
            <a:off x="609600" y="515034"/>
            <a:ext cx="7543800" cy="5885766"/>
          </a:xfrm>
          <a:prstGeom prst="roundRect">
            <a:avLst/>
          </a:prstGeom>
          <a:solidFill>
            <a:schemeClr val="bg1"/>
          </a:solidFill>
          <a:ln>
            <a:solidFill>
              <a:schemeClr val="bg1"/>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2050" name="Picture 2" descr="http://www.ingenero.com.au/sites/default/files/checklis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8800" y="838200"/>
            <a:ext cx="1863587" cy="18573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2" name="TextBox 1"/>
          <p:cNvSpPr txBox="1"/>
          <p:nvPr/>
        </p:nvSpPr>
        <p:spPr>
          <a:xfrm>
            <a:off x="1229701" y="515034"/>
            <a:ext cx="1849802" cy="646331"/>
          </a:xfrm>
          <a:prstGeom prst="rect">
            <a:avLst/>
          </a:prstGeom>
          <a:noFill/>
        </p:spPr>
        <p:txBody>
          <a:bodyPr wrap="none" rtlCol="0">
            <a:spAutoFit/>
          </a:bodyPr>
          <a:lstStyle/>
          <a:p>
            <a:r>
              <a:rPr lang="en-US" sz="3600" dirty="0" smtClean="0">
                <a:solidFill>
                  <a:srgbClr val="C00000"/>
                </a:solidFill>
                <a:effectLst>
                  <a:outerShdw blurRad="38100" dist="38100" dir="2700000" algn="tl">
                    <a:srgbClr val="000000">
                      <a:alpha val="43137"/>
                    </a:srgbClr>
                  </a:outerShdw>
                </a:effectLst>
              </a:rPr>
              <a:t>Checklist</a:t>
            </a:r>
          </a:p>
        </p:txBody>
      </p:sp>
      <p:sp>
        <p:nvSpPr>
          <p:cNvPr id="3" name="TextBox 2"/>
          <p:cNvSpPr txBox="1"/>
          <p:nvPr/>
        </p:nvSpPr>
        <p:spPr>
          <a:xfrm>
            <a:off x="914400" y="1219200"/>
            <a:ext cx="7391400" cy="5028364"/>
          </a:xfrm>
          <a:prstGeom prst="rect">
            <a:avLst/>
          </a:prstGeom>
          <a:noFill/>
        </p:spPr>
        <p:txBody>
          <a:bodyPr wrap="square" rtlCol="0">
            <a:spAutoFit/>
          </a:bodyPr>
          <a:lstStyle/>
          <a:p>
            <a:pPr marL="285750" indent="-285750">
              <a:lnSpc>
                <a:spcPct val="150000"/>
              </a:lnSpc>
              <a:buFont typeface="Wingdings" pitchFamily="2" charset="2"/>
              <a:buChar char="ü"/>
            </a:pPr>
            <a:r>
              <a:rPr lang="en-US" dirty="0" smtClean="0">
                <a:latin typeface="Rockwell" pitchFamily="18" charset="0"/>
              </a:rPr>
              <a:t>Define WHY?</a:t>
            </a:r>
          </a:p>
          <a:p>
            <a:pPr marL="285750" indent="-285750">
              <a:lnSpc>
                <a:spcPct val="150000"/>
              </a:lnSpc>
              <a:buFont typeface="Wingdings" pitchFamily="2" charset="2"/>
              <a:buChar char="ü"/>
            </a:pPr>
            <a:r>
              <a:rPr lang="en-US" dirty="0" smtClean="0">
                <a:latin typeface="Rockwell" pitchFamily="18" charset="0"/>
              </a:rPr>
              <a:t>Define Your Audience</a:t>
            </a:r>
          </a:p>
          <a:p>
            <a:pPr marL="285750" indent="-285750">
              <a:lnSpc>
                <a:spcPct val="150000"/>
              </a:lnSpc>
              <a:buFont typeface="Wingdings" pitchFamily="2" charset="2"/>
              <a:buChar char="ü"/>
            </a:pPr>
            <a:r>
              <a:rPr lang="en-US" dirty="0" smtClean="0">
                <a:latin typeface="Rockwell" pitchFamily="18" charset="0"/>
              </a:rPr>
              <a:t>Start with ONE Channel (LinkedIn)</a:t>
            </a:r>
          </a:p>
          <a:p>
            <a:pPr marL="742950" lvl="1" indent="-285750">
              <a:lnSpc>
                <a:spcPct val="150000"/>
              </a:lnSpc>
              <a:buFont typeface="Wingdings" pitchFamily="2" charset="2"/>
              <a:buChar char="ü"/>
            </a:pPr>
            <a:r>
              <a:rPr lang="en-US" dirty="0">
                <a:latin typeface="Rockwell" pitchFamily="18" charset="0"/>
              </a:rPr>
              <a:t>Understand privacy settings</a:t>
            </a:r>
          </a:p>
          <a:p>
            <a:pPr marL="285750" indent="-285750">
              <a:lnSpc>
                <a:spcPct val="150000"/>
              </a:lnSpc>
              <a:buFont typeface="Wingdings" pitchFamily="2" charset="2"/>
              <a:buChar char="ü"/>
            </a:pPr>
            <a:r>
              <a:rPr lang="en-US" dirty="0" smtClean="0">
                <a:latin typeface="Rockwell" pitchFamily="18" charset="0"/>
              </a:rPr>
              <a:t>Listen, listen, listen &amp; watch others</a:t>
            </a:r>
          </a:p>
          <a:p>
            <a:pPr marL="285750" indent="-285750">
              <a:lnSpc>
                <a:spcPct val="150000"/>
              </a:lnSpc>
              <a:buFont typeface="Wingdings" pitchFamily="2" charset="2"/>
              <a:buChar char="ü"/>
            </a:pPr>
            <a:r>
              <a:rPr lang="en-US" dirty="0" smtClean="0">
                <a:latin typeface="Rockwell" pitchFamily="18" charset="0"/>
              </a:rPr>
              <a:t>Start a blog or expand the one you have, create engagement</a:t>
            </a:r>
          </a:p>
          <a:p>
            <a:pPr marL="285750" indent="-285750">
              <a:lnSpc>
                <a:spcPct val="150000"/>
              </a:lnSpc>
              <a:buFont typeface="Wingdings" pitchFamily="2" charset="2"/>
              <a:buChar char="ü"/>
            </a:pPr>
            <a:r>
              <a:rPr lang="en-US" dirty="0" smtClean="0">
                <a:latin typeface="Rockwell" pitchFamily="18" charset="0"/>
              </a:rPr>
              <a:t>Understand your state ethics rules with regard to advertising</a:t>
            </a:r>
          </a:p>
          <a:p>
            <a:pPr marL="285750" indent="-285750">
              <a:lnSpc>
                <a:spcPct val="150000"/>
              </a:lnSpc>
              <a:buFont typeface="Wingdings" pitchFamily="2" charset="2"/>
              <a:buChar char="ü"/>
            </a:pPr>
            <a:r>
              <a:rPr lang="en-US" dirty="0" smtClean="0">
                <a:latin typeface="Rockwell" pitchFamily="18" charset="0"/>
              </a:rPr>
              <a:t>Understand firms social media policy, be on the committee </a:t>
            </a:r>
          </a:p>
          <a:p>
            <a:pPr marL="285750" indent="-285750">
              <a:lnSpc>
                <a:spcPct val="150000"/>
              </a:lnSpc>
              <a:buFont typeface="Wingdings" pitchFamily="2" charset="2"/>
              <a:buChar char="ü"/>
            </a:pPr>
            <a:r>
              <a:rPr lang="en-US" dirty="0" smtClean="0">
                <a:latin typeface="Rockwell" pitchFamily="18" charset="0"/>
              </a:rPr>
              <a:t>Manage your content and create a content schedule</a:t>
            </a:r>
          </a:p>
          <a:p>
            <a:pPr marL="285750" indent="-285750">
              <a:lnSpc>
                <a:spcPct val="150000"/>
              </a:lnSpc>
              <a:buFont typeface="Wingdings" pitchFamily="2" charset="2"/>
              <a:buChar char="ü"/>
            </a:pPr>
            <a:r>
              <a:rPr lang="en-US" dirty="0" smtClean="0">
                <a:latin typeface="Rockwell" pitchFamily="18" charset="0"/>
              </a:rPr>
              <a:t>Get mobile, download social apps</a:t>
            </a:r>
          </a:p>
          <a:p>
            <a:pPr marL="285750" indent="-285750">
              <a:lnSpc>
                <a:spcPct val="150000"/>
              </a:lnSpc>
              <a:buFont typeface="Wingdings" pitchFamily="2" charset="2"/>
              <a:buChar char="ü"/>
            </a:pPr>
            <a:r>
              <a:rPr lang="en-US" dirty="0" smtClean="0">
                <a:latin typeface="Rockwell" pitchFamily="18" charset="0"/>
              </a:rPr>
              <a:t>Engage others, RT them, thank them, talk to them, build a relationship, network, have conversations</a:t>
            </a:r>
            <a:endParaRPr lang="en-US" dirty="0">
              <a:latin typeface="Rockwell" pitchFamily="18" charset="0"/>
            </a:endParaRPr>
          </a:p>
        </p:txBody>
      </p:sp>
    </p:spTree>
    <p:extLst>
      <p:ext uri="{BB962C8B-B14F-4D97-AF65-F5344CB8AC3E}">
        <p14:creationId xmlns:p14="http://schemas.microsoft.com/office/powerpoint/2010/main" val="382817048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5" name="Rounded Rectangle 4"/>
          <p:cNvSpPr/>
          <p:nvPr/>
        </p:nvSpPr>
        <p:spPr>
          <a:xfrm>
            <a:off x="609600" y="515034"/>
            <a:ext cx="7543800" cy="5885766"/>
          </a:xfrm>
          <a:prstGeom prst="roundRect">
            <a:avLst/>
          </a:prstGeom>
          <a:solidFill>
            <a:schemeClr val="bg1"/>
          </a:solidFill>
          <a:ln>
            <a:solidFill>
              <a:schemeClr val="bg1"/>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extBox 1"/>
          <p:cNvSpPr txBox="1"/>
          <p:nvPr/>
        </p:nvSpPr>
        <p:spPr>
          <a:xfrm>
            <a:off x="990600" y="862914"/>
            <a:ext cx="1415965" cy="646331"/>
          </a:xfrm>
          <a:prstGeom prst="rect">
            <a:avLst/>
          </a:prstGeom>
          <a:noFill/>
        </p:spPr>
        <p:txBody>
          <a:bodyPr wrap="none" rtlCol="0">
            <a:spAutoFit/>
          </a:bodyPr>
          <a:lstStyle/>
          <a:p>
            <a:r>
              <a:rPr lang="en-US" sz="3600" dirty="0" smtClean="0">
                <a:solidFill>
                  <a:srgbClr val="C00000"/>
                </a:solidFill>
                <a:effectLst>
                  <a:outerShdw blurRad="38100" dist="38100" dir="2700000" algn="tl">
                    <a:srgbClr val="000000">
                      <a:alpha val="43137"/>
                    </a:srgbClr>
                  </a:outerShdw>
                </a:effectLst>
              </a:rPr>
              <a:t>DON’T</a:t>
            </a:r>
          </a:p>
        </p:txBody>
      </p:sp>
      <p:sp>
        <p:nvSpPr>
          <p:cNvPr id="3" name="TextBox 2"/>
          <p:cNvSpPr txBox="1"/>
          <p:nvPr/>
        </p:nvSpPr>
        <p:spPr>
          <a:xfrm>
            <a:off x="838200" y="1813034"/>
            <a:ext cx="4419600" cy="4939814"/>
          </a:xfrm>
          <a:prstGeom prst="rect">
            <a:avLst/>
          </a:prstGeom>
          <a:noFill/>
        </p:spPr>
        <p:txBody>
          <a:bodyPr wrap="square" rtlCol="0">
            <a:spAutoFit/>
          </a:bodyPr>
          <a:lstStyle/>
          <a:p>
            <a:pPr marL="285750" indent="-285750">
              <a:lnSpc>
                <a:spcPct val="150000"/>
              </a:lnSpc>
              <a:buFont typeface="Wingdings" pitchFamily="2" charset="2"/>
              <a:buChar char="ü"/>
            </a:pPr>
            <a:r>
              <a:rPr lang="en-US" dirty="0" smtClean="0">
                <a:latin typeface="Rockwell" pitchFamily="18" charset="0"/>
              </a:rPr>
              <a:t>Be </a:t>
            </a:r>
            <a:r>
              <a:rPr lang="en-US" dirty="0" err="1">
                <a:latin typeface="Rockwell" pitchFamily="18" charset="0"/>
              </a:rPr>
              <a:t>s</a:t>
            </a:r>
            <a:r>
              <a:rPr lang="en-US" dirty="0" err="1" smtClean="0">
                <a:latin typeface="Rockwell" pitchFamily="18" charset="0"/>
              </a:rPr>
              <a:t>pammy</a:t>
            </a:r>
            <a:endParaRPr lang="en-US" dirty="0" smtClean="0">
              <a:latin typeface="Rockwell" pitchFamily="18" charset="0"/>
            </a:endParaRPr>
          </a:p>
          <a:p>
            <a:pPr marL="285750" indent="-285750">
              <a:lnSpc>
                <a:spcPct val="150000"/>
              </a:lnSpc>
              <a:buFont typeface="Wingdings" pitchFamily="2" charset="2"/>
              <a:buChar char="ü"/>
            </a:pPr>
            <a:r>
              <a:rPr lang="en-US" dirty="0" smtClean="0">
                <a:latin typeface="Rockwell" pitchFamily="18" charset="0"/>
              </a:rPr>
              <a:t>Be </a:t>
            </a:r>
            <a:r>
              <a:rPr lang="en-US" dirty="0" err="1" smtClean="0">
                <a:latin typeface="Rockwell" pitchFamily="18" charset="0"/>
              </a:rPr>
              <a:t>salesy</a:t>
            </a:r>
            <a:endParaRPr lang="en-US" dirty="0" smtClean="0">
              <a:latin typeface="Rockwell" pitchFamily="18" charset="0"/>
            </a:endParaRPr>
          </a:p>
          <a:p>
            <a:pPr marL="285750" indent="-285750">
              <a:lnSpc>
                <a:spcPct val="150000"/>
              </a:lnSpc>
              <a:buFont typeface="Wingdings" pitchFamily="2" charset="2"/>
              <a:buChar char="ü"/>
            </a:pPr>
            <a:r>
              <a:rPr lang="en-US" dirty="0" smtClean="0">
                <a:latin typeface="Rockwell" pitchFamily="18" charset="0"/>
              </a:rPr>
              <a:t>Critique others for their opinions</a:t>
            </a:r>
          </a:p>
          <a:p>
            <a:pPr marL="285750" indent="-285750">
              <a:lnSpc>
                <a:spcPct val="150000"/>
              </a:lnSpc>
              <a:buFont typeface="Wingdings" pitchFamily="2" charset="2"/>
              <a:buChar char="ü"/>
            </a:pPr>
            <a:r>
              <a:rPr lang="en-US" dirty="0" smtClean="0">
                <a:latin typeface="Rockwell" pitchFamily="18" charset="0"/>
              </a:rPr>
              <a:t>Not be consistent with content</a:t>
            </a:r>
          </a:p>
          <a:p>
            <a:pPr marL="285750" indent="-285750">
              <a:lnSpc>
                <a:spcPct val="150000"/>
              </a:lnSpc>
              <a:buFont typeface="Wingdings" pitchFamily="2" charset="2"/>
              <a:buChar char="ü"/>
            </a:pPr>
            <a:r>
              <a:rPr lang="en-US" dirty="0" smtClean="0">
                <a:latin typeface="Rockwell" pitchFamily="18" charset="0"/>
              </a:rPr>
              <a:t>Confuse channel audiences</a:t>
            </a:r>
          </a:p>
          <a:p>
            <a:pPr marL="285750" indent="-285750">
              <a:lnSpc>
                <a:spcPct val="150000"/>
              </a:lnSpc>
              <a:buFont typeface="Wingdings" pitchFamily="2" charset="2"/>
              <a:buChar char="ü"/>
            </a:pPr>
            <a:r>
              <a:rPr lang="en-US" dirty="0" smtClean="0">
                <a:latin typeface="Rockwell" pitchFamily="18" charset="0"/>
              </a:rPr>
              <a:t>Be scared</a:t>
            </a:r>
          </a:p>
          <a:p>
            <a:pPr marL="285750" indent="-285750">
              <a:lnSpc>
                <a:spcPct val="150000"/>
              </a:lnSpc>
              <a:buFont typeface="Wingdings" pitchFamily="2" charset="2"/>
              <a:buChar char="ü"/>
            </a:pPr>
            <a:r>
              <a:rPr lang="en-US" dirty="0" smtClean="0">
                <a:latin typeface="Rockwell" pitchFamily="18" charset="0"/>
              </a:rPr>
              <a:t>Post the same content across all networks at the same time.</a:t>
            </a:r>
          </a:p>
          <a:p>
            <a:pPr marL="285750" indent="-285750">
              <a:lnSpc>
                <a:spcPct val="150000"/>
              </a:lnSpc>
              <a:buFont typeface="Wingdings" pitchFamily="2" charset="2"/>
              <a:buChar char="ü"/>
            </a:pPr>
            <a:r>
              <a:rPr lang="en-US" dirty="0" smtClean="0">
                <a:latin typeface="Rockwell" pitchFamily="18" charset="0"/>
              </a:rPr>
              <a:t>Jump on the next thing every time a new social network comes out. </a:t>
            </a:r>
          </a:p>
          <a:p>
            <a:pPr marL="285750" indent="-285750">
              <a:lnSpc>
                <a:spcPct val="150000"/>
              </a:lnSpc>
              <a:buFont typeface="Wingdings" pitchFamily="2" charset="2"/>
              <a:buChar char="ü"/>
            </a:pPr>
            <a:endParaRPr lang="en-US" dirty="0" smtClean="0">
              <a:latin typeface="Rockwell" pitchFamily="18" charset="0"/>
            </a:endParaRPr>
          </a:p>
          <a:p>
            <a:pPr marL="285750" indent="-285750">
              <a:buFont typeface="Wingdings" pitchFamily="2" charset="2"/>
              <a:buChar char="ü"/>
            </a:pPr>
            <a:endParaRPr lang="en-US" dirty="0"/>
          </a:p>
        </p:txBody>
      </p:sp>
      <p:pic>
        <p:nvPicPr>
          <p:cNvPr id="3074" name="Picture 2" descr="http://www.threehourmidlifecrisis.com/wp-content/uploads/2011/12/stop-doing-that-lady.jpg"/>
          <p:cNvPicPr>
            <a:picLocks noChangeAspect="1" noChangeArrowheads="1"/>
          </p:cNvPicPr>
          <p:nvPr/>
        </p:nvPicPr>
        <p:blipFill rotWithShape="1">
          <a:blip r:embed="rId4">
            <a:extLst>
              <a:ext uri="{28A0092B-C50C-407E-A947-70E740481C1C}">
                <a14:useLocalDpi xmlns:a14="http://schemas.microsoft.com/office/drawing/2010/main" val="0"/>
              </a:ext>
            </a:extLst>
          </a:blip>
          <a:srcRect l="22109" r="5793"/>
          <a:stretch/>
        </p:blipFill>
        <p:spPr bwMode="auto">
          <a:xfrm>
            <a:off x="4800600" y="862913"/>
            <a:ext cx="2897151" cy="26722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264253167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5000"/>
            <a:lum/>
          </a:blip>
          <a:srcRect/>
          <a:stretch>
            <a:fillRect l="-7000" r="-7000"/>
          </a:stretch>
        </a:blipFill>
        <a:effectLst/>
      </p:bgPr>
    </p:bg>
    <p:spTree>
      <p:nvGrpSpPr>
        <p:cNvPr id="1" name=""/>
        <p:cNvGrpSpPr/>
        <p:nvPr/>
      </p:nvGrpSpPr>
      <p:grpSpPr>
        <a:xfrm>
          <a:off x="0" y="0"/>
          <a:ext cx="0" cy="0"/>
          <a:chOff x="0" y="0"/>
          <a:chExt cx="0" cy="0"/>
        </a:xfrm>
      </p:grpSpPr>
      <p:sp>
        <p:nvSpPr>
          <p:cNvPr id="3" name="TextBox 2"/>
          <p:cNvSpPr txBox="1"/>
          <p:nvPr/>
        </p:nvSpPr>
        <p:spPr>
          <a:xfrm>
            <a:off x="152400" y="525015"/>
            <a:ext cx="2293705" cy="707886"/>
          </a:xfrm>
          <a:prstGeom prst="rect">
            <a:avLst/>
          </a:prstGeom>
          <a:noFill/>
        </p:spPr>
        <p:txBody>
          <a:bodyPr wrap="none" rtlCol="0">
            <a:spAutoFit/>
          </a:bodyPr>
          <a:lstStyle/>
          <a:p>
            <a:r>
              <a:rPr lang="en-US" sz="4000" smtClean="0">
                <a:solidFill>
                  <a:srgbClr val="C00000"/>
                </a:solidFill>
                <a:effectLst>
                  <a:outerShdw blurRad="38100" dist="38100" dir="2700000" algn="tl">
                    <a:srgbClr val="000000">
                      <a:alpha val="43137"/>
                    </a:srgbClr>
                  </a:outerShdw>
                </a:effectLst>
              </a:rPr>
              <a:t>Resources</a:t>
            </a:r>
          </a:p>
        </p:txBody>
      </p:sp>
      <p:sp>
        <p:nvSpPr>
          <p:cNvPr id="4" name="TextBox 3"/>
          <p:cNvSpPr txBox="1"/>
          <p:nvPr/>
        </p:nvSpPr>
        <p:spPr>
          <a:xfrm>
            <a:off x="838200" y="1676400"/>
            <a:ext cx="7467600" cy="4801314"/>
          </a:xfrm>
          <a:prstGeom prst="rect">
            <a:avLst/>
          </a:prstGeom>
          <a:noFill/>
        </p:spPr>
        <p:txBody>
          <a:bodyPr wrap="square" rtlCol="0">
            <a:spAutoFit/>
          </a:bodyPr>
          <a:lstStyle/>
          <a:p>
            <a:pPr marL="285750" indent="-285750">
              <a:buFont typeface="Wingdings" pitchFamily="2" charset="2"/>
              <a:buChar char="ü"/>
            </a:pPr>
            <a:r>
              <a:rPr lang="en-CA" dirty="0" smtClean="0">
                <a:solidFill>
                  <a:schemeClr val="bg1"/>
                </a:solidFill>
                <a:hlinkClick r:id="rId4"/>
              </a:rPr>
              <a:t>http://www.socialmediaexplorer.com/social-media-marketing/the-key-to-developing-a-social-media-strategy/</a:t>
            </a:r>
            <a:endParaRPr lang="en-CA" dirty="0" smtClean="0">
              <a:solidFill>
                <a:schemeClr val="bg1"/>
              </a:solidFill>
            </a:endParaRPr>
          </a:p>
          <a:p>
            <a:pPr marL="285750" indent="-285750">
              <a:buFont typeface="Wingdings" pitchFamily="2" charset="2"/>
              <a:buChar char="ü"/>
            </a:pPr>
            <a:r>
              <a:rPr lang="en-CA" dirty="0" smtClean="0">
                <a:solidFill>
                  <a:schemeClr val="bg1"/>
                </a:solidFill>
                <a:hlinkClick r:id="rId5"/>
              </a:rPr>
              <a:t>http://www.globenewswire.com/newsroom/news.html?d=245362</a:t>
            </a:r>
            <a:endParaRPr lang="en-CA" dirty="0" smtClean="0">
              <a:solidFill>
                <a:schemeClr val="bg1"/>
              </a:solidFill>
            </a:endParaRPr>
          </a:p>
          <a:p>
            <a:pPr marL="285750" indent="-285750">
              <a:buFont typeface="Wingdings" pitchFamily="2" charset="2"/>
              <a:buChar char="ü"/>
            </a:pPr>
            <a:r>
              <a:rPr lang="en-CA" dirty="0" smtClean="0">
                <a:solidFill>
                  <a:schemeClr val="bg1"/>
                </a:solidFill>
                <a:hlinkClick r:id="rId6"/>
              </a:rPr>
              <a:t>http://www.scribd.com/doc/56072332/Social-Media-Marketing-Report-2011</a:t>
            </a:r>
            <a:endParaRPr lang="en-CA" dirty="0" smtClean="0">
              <a:solidFill>
                <a:schemeClr val="bg1"/>
              </a:solidFill>
            </a:endParaRPr>
          </a:p>
          <a:p>
            <a:pPr marL="285750" indent="-285750">
              <a:buFont typeface="Wingdings" pitchFamily="2" charset="2"/>
              <a:buChar char="ü"/>
            </a:pPr>
            <a:r>
              <a:rPr lang="en-US" dirty="0">
                <a:solidFill>
                  <a:schemeClr val="bg1"/>
                </a:solidFill>
                <a:hlinkClick r:id="rId7"/>
              </a:rPr>
              <a:t>http://</a:t>
            </a:r>
            <a:r>
              <a:rPr lang="en-US" dirty="0" smtClean="0">
                <a:solidFill>
                  <a:schemeClr val="bg1"/>
                </a:solidFill>
                <a:hlinkClick r:id="rId7"/>
              </a:rPr>
              <a:t>youtu.be/Nwwq3l39lqk</a:t>
            </a:r>
            <a:endParaRPr lang="en-US" dirty="0" smtClean="0">
              <a:solidFill>
                <a:schemeClr val="bg1"/>
              </a:solidFill>
            </a:endParaRPr>
          </a:p>
          <a:p>
            <a:pPr marL="285750" indent="-285750">
              <a:buFont typeface="Wingdings" pitchFamily="2" charset="2"/>
              <a:buChar char="ü"/>
            </a:pPr>
            <a:r>
              <a:rPr lang="en-US" dirty="0">
                <a:solidFill>
                  <a:schemeClr val="bg1"/>
                </a:solidFill>
                <a:hlinkClick r:id="rId8"/>
              </a:rPr>
              <a:t>http://blog.x1discovery.com/2011/11/09/674-published-cases-involving-social-media-evidence</a:t>
            </a:r>
            <a:r>
              <a:rPr lang="en-US" dirty="0" smtClean="0">
                <a:solidFill>
                  <a:schemeClr val="bg1"/>
                </a:solidFill>
                <a:hlinkClick r:id="rId8"/>
              </a:rPr>
              <a:t>/</a:t>
            </a:r>
            <a:r>
              <a:rPr lang="en-US" dirty="0" smtClean="0">
                <a:solidFill>
                  <a:schemeClr val="bg1"/>
                </a:solidFill>
              </a:rPr>
              <a:t> </a:t>
            </a:r>
          </a:p>
          <a:p>
            <a:pPr marL="285750" indent="-285750">
              <a:buFont typeface="Wingdings" pitchFamily="2" charset="2"/>
              <a:buChar char="ü"/>
            </a:pPr>
            <a:r>
              <a:rPr lang="en-US" dirty="0">
                <a:solidFill>
                  <a:schemeClr val="bg1"/>
                </a:solidFill>
                <a:hlinkClick r:id="rId9"/>
              </a:rPr>
              <a:t>http://blog.linkedin.com</a:t>
            </a:r>
            <a:r>
              <a:rPr lang="en-US" dirty="0" smtClean="0">
                <a:solidFill>
                  <a:schemeClr val="bg1"/>
                </a:solidFill>
                <a:hlinkClick r:id="rId9"/>
              </a:rPr>
              <a:t>/</a:t>
            </a:r>
            <a:r>
              <a:rPr lang="en-US" dirty="0" smtClean="0">
                <a:solidFill>
                  <a:schemeClr val="bg1"/>
                </a:solidFill>
              </a:rPr>
              <a:t> </a:t>
            </a:r>
          </a:p>
          <a:p>
            <a:pPr marL="285750" indent="-285750">
              <a:buFont typeface="Wingdings" pitchFamily="2" charset="2"/>
              <a:buChar char="ü"/>
            </a:pPr>
            <a:r>
              <a:rPr lang="en-US" dirty="0">
                <a:solidFill>
                  <a:schemeClr val="bg1"/>
                </a:solidFill>
                <a:hlinkClick r:id="rId10"/>
              </a:rPr>
              <a:t>http://</a:t>
            </a:r>
            <a:r>
              <a:rPr lang="en-US" dirty="0" smtClean="0">
                <a:solidFill>
                  <a:schemeClr val="bg1"/>
                </a:solidFill>
                <a:hlinkClick r:id="rId10"/>
              </a:rPr>
              <a:t>help.linkedin.com/app/home</a:t>
            </a:r>
            <a:r>
              <a:rPr lang="en-US" dirty="0" smtClean="0">
                <a:solidFill>
                  <a:schemeClr val="bg1"/>
                </a:solidFill>
              </a:rPr>
              <a:t> </a:t>
            </a:r>
          </a:p>
          <a:p>
            <a:pPr marL="285750" indent="-285750">
              <a:buFont typeface="Wingdings" pitchFamily="2" charset="2"/>
              <a:buChar char="ü"/>
            </a:pPr>
            <a:r>
              <a:rPr lang="en-US" dirty="0">
                <a:solidFill>
                  <a:schemeClr val="bg1"/>
                </a:solidFill>
                <a:hlinkClick r:id="rId11"/>
              </a:rPr>
              <a:t>https://</a:t>
            </a:r>
            <a:r>
              <a:rPr lang="en-US" dirty="0" smtClean="0">
                <a:solidFill>
                  <a:schemeClr val="bg1"/>
                </a:solidFill>
                <a:hlinkClick r:id="rId11"/>
              </a:rPr>
              <a:t>www.facebook.com/help/privacy?ref=contextual</a:t>
            </a:r>
            <a:r>
              <a:rPr lang="en-US" dirty="0" smtClean="0">
                <a:solidFill>
                  <a:schemeClr val="bg1"/>
                </a:solidFill>
              </a:rPr>
              <a:t> </a:t>
            </a:r>
          </a:p>
          <a:p>
            <a:pPr marL="285750" indent="-285750">
              <a:buFont typeface="Wingdings" pitchFamily="2" charset="2"/>
              <a:buChar char="ü"/>
            </a:pPr>
            <a:r>
              <a:rPr lang="en-US" dirty="0">
                <a:solidFill>
                  <a:schemeClr val="bg1"/>
                </a:solidFill>
                <a:hlinkClick r:id="rId12"/>
              </a:rPr>
              <a:t>http://support.twitter.com</a:t>
            </a:r>
            <a:r>
              <a:rPr lang="en-US" dirty="0" smtClean="0">
                <a:solidFill>
                  <a:schemeClr val="bg1"/>
                </a:solidFill>
                <a:hlinkClick r:id="rId12"/>
              </a:rPr>
              <a:t>/</a:t>
            </a:r>
            <a:r>
              <a:rPr lang="en-US" dirty="0" smtClean="0">
                <a:solidFill>
                  <a:schemeClr val="bg1"/>
                </a:solidFill>
              </a:rPr>
              <a:t> </a:t>
            </a:r>
            <a:endParaRPr lang="en-US" dirty="0">
              <a:solidFill>
                <a:schemeClr val="bg1"/>
              </a:solidFill>
            </a:endParaRPr>
          </a:p>
          <a:p>
            <a:endParaRPr lang="en-US" dirty="0">
              <a:solidFill>
                <a:srgbClr val="FF0000"/>
              </a:solidFill>
            </a:endParaRPr>
          </a:p>
          <a:p>
            <a:endParaRPr lang="en-CA" dirty="0" smtClean="0"/>
          </a:p>
          <a:p>
            <a:endParaRPr lang="en-CA" dirty="0" smtClean="0"/>
          </a:p>
          <a:p>
            <a:endParaRPr lang="en-CA" dirty="0" smtClean="0"/>
          </a:p>
          <a:p>
            <a:endParaRPr lang="en-CA" dirty="0"/>
          </a:p>
        </p:txBody>
      </p:sp>
    </p:spTree>
    <p:extLst>
      <p:ext uri="{BB962C8B-B14F-4D97-AF65-F5344CB8AC3E}">
        <p14:creationId xmlns:p14="http://schemas.microsoft.com/office/powerpoint/2010/main" val="379699837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0"/>
            <a:lum/>
          </a:blip>
          <a:srcRect/>
          <a:stretch>
            <a:fillRect t="-17000" b="-17000"/>
          </a:stretch>
        </a:blipFill>
        <a:effectLst/>
      </p:bgPr>
    </p:bg>
    <p:spTree>
      <p:nvGrpSpPr>
        <p:cNvPr id="1" name=""/>
        <p:cNvGrpSpPr/>
        <p:nvPr/>
      </p:nvGrpSpPr>
      <p:grpSpPr>
        <a:xfrm>
          <a:off x="0" y="0"/>
          <a:ext cx="0" cy="0"/>
          <a:chOff x="0" y="0"/>
          <a:chExt cx="0" cy="0"/>
        </a:xfrm>
      </p:grpSpPr>
      <p:grpSp>
        <p:nvGrpSpPr>
          <p:cNvPr id="2" name="Group 1"/>
          <p:cNvGrpSpPr/>
          <p:nvPr/>
        </p:nvGrpSpPr>
        <p:grpSpPr>
          <a:xfrm>
            <a:off x="-30480" y="0"/>
            <a:ext cx="9174480" cy="1828800"/>
            <a:chOff x="0" y="4419600"/>
            <a:chExt cx="9174480" cy="1828800"/>
          </a:xfrm>
        </p:grpSpPr>
        <p:sp>
          <p:nvSpPr>
            <p:cNvPr id="4" name="Rectangle 3"/>
            <p:cNvSpPr/>
            <p:nvPr/>
          </p:nvSpPr>
          <p:spPr>
            <a:xfrm>
              <a:off x="0" y="4419600"/>
              <a:ext cx="9174480" cy="182880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solidFill>
                  <a:prstClr val="white"/>
                </a:solidFill>
              </a:endParaRPr>
            </a:p>
          </p:txBody>
        </p:sp>
        <p:sp>
          <p:nvSpPr>
            <p:cNvPr id="3" name="TextBox 2"/>
            <p:cNvSpPr txBox="1"/>
            <p:nvPr/>
          </p:nvSpPr>
          <p:spPr>
            <a:xfrm>
              <a:off x="1883393" y="4837093"/>
              <a:ext cx="7291087" cy="954107"/>
            </a:xfrm>
            <a:prstGeom prst="rect">
              <a:avLst/>
            </a:prstGeom>
            <a:noFill/>
          </p:spPr>
          <p:txBody>
            <a:bodyPr wrap="square" rtlCol="0">
              <a:spAutoFit/>
            </a:bodyPr>
            <a:lstStyle/>
            <a:p>
              <a:r>
                <a:rPr lang="en-US" sz="2800" b="1">
                  <a:solidFill>
                    <a:prstClr val="white"/>
                  </a:solidFill>
                </a:rPr>
                <a:t>10 Simple Steps for Creating a Social Media Strategy</a:t>
              </a:r>
            </a:p>
          </p:txBody>
        </p:sp>
        <p:pic>
          <p:nvPicPr>
            <p:cNvPr id="1026" name="Picture 2"/>
            <p:cNvPicPr>
              <a:picLocks noChangeAspect="1" noChangeArrowheads="1"/>
            </p:cNvPicPr>
            <p:nvPr/>
          </p:nvPicPr>
          <p:blipFill>
            <a:blip r:embed="rId4"/>
            <a:srcRect/>
            <a:stretch>
              <a:fillRect/>
            </a:stretch>
          </p:blipFill>
          <p:spPr>
            <a:xfrm>
              <a:off x="54593" y="4456085"/>
              <a:ext cx="1828800" cy="17587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6" name="TextBox 5"/>
          <p:cNvSpPr txBox="1"/>
          <p:nvPr/>
        </p:nvSpPr>
        <p:spPr>
          <a:xfrm>
            <a:off x="1852913" y="1272063"/>
            <a:ext cx="3848232" cy="523220"/>
          </a:xfrm>
          <a:prstGeom prst="rect">
            <a:avLst/>
          </a:prstGeom>
          <a:noFill/>
        </p:spPr>
        <p:txBody>
          <a:bodyPr wrap="square" rtlCol="0">
            <a:spAutoFit/>
          </a:bodyPr>
          <a:lstStyle/>
          <a:p>
            <a:r>
              <a:rPr lang="en-US" sz="2800" smtClean="0">
                <a:solidFill>
                  <a:srgbClr val="C00000"/>
                </a:solidFill>
                <a:effectLst>
                  <a:outerShdw blurRad="38100" dist="38100" dir="2700000" algn="tl">
                    <a:srgbClr val="000000">
                      <a:alpha val="43137"/>
                    </a:srgbClr>
                  </a:outerShdw>
                </a:effectLst>
              </a:rPr>
              <a:t>Join our community!</a:t>
            </a:r>
          </a:p>
        </p:txBody>
      </p:sp>
      <p:sp>
        <p:nvSpPr>
          <p:cNvPr id="7" name="TextBox 6"/>
          <p:cNvSpPr txBox="1"/>
          <p:nvPr/>
        </p:nvSpPr>
        <p:spPr>
          <a:xfrm>
            <a:off x="4764696" y="2658070"/>
            <a:ext cx="3192797" cy="1754326"/>
          </a:xfrm>
          <a:prstGeom prst="rect">
            <a:avLst/>
          </a:prstGeom>
          <a:noFill/>
        </p:spPr>
        <p:txBody>
          <a:bodyPr wrap="none" rtlCol="0">
            <a:spAutoFit/>
          </a:bodyPr>
          <a:lstStyle/>
          <a:p>
            <a:r>
              <a:rPr lang="en-US" b="1" smtClean="0">
                <a:effectLst>
                  <a:outerShdw blurRad="38100" dist="38100" dir="2700000" algn="tl">
                    <a:srgbClr val="000000">
                      <a:alpha val="43137"/>
                    </a:srgbClr>
                  </a:outerShdw>
                </a:effectLst>
              </a:rPr>
              <a:t>Natalie Alesi</a:t>
            </a:r>
          </a:p>
          <a:p>
            <a:r>
              <a:rPr lang="en-US" smtClean="0"/>
              <a:t>@legalerswelcome</a:t>
            </a:r>
          </a:p>
          <a:p>
            <a:r>
              <a:rPr lang="en-US" smtClean="0"/>
              <a:t>www.legalerswelcome.com</a:t>
            </a:r>
          </a:p>
          <a:p>
            <a:r>
              <a:rPr lang="en-US" smtClean="0"/>
              <a:t>Linkedin.com/in/nataliealesi</a:t>
            </a:r>
          </a:p>
          <a:p>
            <a:r>
              <a:rPr lang="en-US" smtClean="0"/>
              <a:t>Facebook.com/legalerswelcome</a:t>
            </a:r>
          </a:p>
          <a:p>
            <a:r>
              <a:rPr lang="en-US" smtClean="0"/>
              <a:t>nataliebethalesi@gmail.com</a:t>
            </a:r>
          </a:p>
        </p:txBody>
      </p:sp>
      <p:sp>
        <p:nvSpPr>
          <p:cNvPr id="9" name="TextBox 8"/>
          <p:cNvSpPr txBox="1"/>
          <p:nvPr/>
        </p:nvSpPr>
        <p:spPr>
          <a:xfrm>
            <a:off x="938513" y="4648200"/>
            <a:ext cx="3805401" cy="1754326"/>
          </a:xfrm>
          <a:prstGeom prst="rect">
            <a:avLst/>
          </a:prstGeom>
          <a:noFill/>
        </p:spPr>
        <p:txBody>
          <a:bodyPr wrap="none" rtlCol="0">
            <a:spAutoFit/>
          </a:bodyPr>
          <a:lstStyle/>
          <a:p>
            <a:pPr algn="r"/>
            <a:r>
              <a:rPr lang="en-US" b="1" dirty="0" smtClean="0">
                <a:effectLst>
                  <a:outerShdw blurRad="38100" dist="38100" dir="2700000" algn="tl">
                    <a:srgbClr val="000000">
                      <a:alpha val="43137"/>
                    </a:srgbClr>
                  </a:outerShdw>
                </a:effectLst>
              </a:rPr>
              <a:t>Samantha Collier</a:t>
            </a:r>
          </a:p>
          <a:p>
            <a:pPr algn="r"/>
            <a:r>
              <a:rPr lang="en-US" dirty="0" smtClean="0"/>
              <a:t>@</a:t>
            </a:r>
            <a:r>
              <a:rPr lang="en-US" dirty="0" err="1" smtClean="0"/>
              <a:t>samtaracollier</a:t>
            </a:r>
            <a:endParaRPr lang="en-US" dirty="0" smtClean="0"/>
          </a:p>
          <a:p>
            <a:pPr algn="r"/>
            <a:r>
              <a:rPr lang="en-US" dirty="0" smtClean="0"/>
              <a:t>www.socialmediaforlawfirms.com</a:t>
            </a:r>
          </a:p>
          <a:p>
            <a:pPr algn="r"/>
            <a:r>
              <a:rPr lang="en-US" dirty="0" smtClean="0"/>
              <a:t>Linkedin.com/in/samanthacollier</a:t>
            </a:r>
          </a:p>
          <a:p>
            <a:pPr algn="r"/>
            <a:r>
              <a:rPr lang="en-US" dirty="0" smtClean="0"/>
              <a:t>Facebook.com/</a:t>
            </a:r>
            <a:r>
              <a:rPr lang="en-US" dirty="0" err="1" smtClean="0"/>
              <a:t>socialmediaforlawfirms</a:t>
            </a:r>
            <a:endParaRPr lang="en-US" dirty="0" smtClean="0"/>
          </a:p>
          <a:p>
            <a:pPr algn="r"/>
            <a:r>
              <a:rPr lang="en-US" dirty="0" smtClean="0"/>
              <a:t>samanthataracollier@gmail.com</a:t>
            </a:r>
          </a:p>
        </p:txBody>
      </p:sp>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50756" y="4770194"/>
            <a:ext cx="1510338" cy="15103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88493" y="2790298"/>
            <a:ext cx="1260825" cy="1574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8120429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15248" y="6021288"/>
            <a:ext cx="2341452" cy="86672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00" y="1742792"/>
            <a:ext cx="9144000" cy="5115208"/>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25" y="0"/>
            <a:ext cx="9144000" cy="1800250"/>
          </a:xfrm>
          <a:prstGeom prst="rect">
            <a:avLst/>
          </a:prstGeom>
        </p:spPr>
      </p:pic>
    </p:spTree>
    <p:extLst>
      <p:ext uri="{BB962C8B-B14F-4D97-AF65-F5344CB8AC3E}">
        <p14:creationId xmlns:p14="http://schemas.microsoft.com/office/powerpoint/2010/main" val="257961370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15248" y="6021288"/>
            <a:ext cx="2341452" cy="86672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56700" cy="5756974"/>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1450" y="5527789"/>
            <a:ext cx="9118600" cy="2836722"/>
          </a:xfrm>
          <a:prstGeom prst="rect">
            <a:avLst/>
          </a:prstGeom>
        </p:spPr>
      </p:pic>
    </p:spTree>
    <p:extLst>
      <p:ext uri="{BB962C8B-B14F-4D97-AF65-F5344CB8AC3E}">
        <p14:creationId xmlns:p14="http://schemas.microsoft.com/office/powerpoint/2010/main" val="1626340838"/>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997"/>
            <a:ext cx="9144000" cy="6746006"/>
          </a:xfrm>
          <a:prstGeom prst="rect">
            <a:avLst/>
          </a:prstGeom>
        </p:spPr>
      </p:pic>
      <p:sp>
        <p:nvSpPr>
          <p:cNvPr id="4" name="TextBox 3"/>
          <p:cNvSpPr txBox="1"/>
          <p:nvPr/>
        </p:nvSpPr>
        <p:spPr>
          <a:xfrm>
            <a:off x="2895600" y="3761601"/>
            <a:ext cx="2228046" cy="923330"/>
          </a:xfrm>
          <a:prstGeom prst="rect">
            <a:avLst/>
          </a:prstGeom>
          <a:noFill/>
        </p:spPr>
        <p:txBody>
          <a:bodyPr wrap="none" rtlCol="0">
            <a:spAutoFit/>
          </a:bodyPr>
          <a:lstStyle/>
          <a:p>
            <a:pPr algn="ctr"/>
            <a:r>
              <a:rPr lang="en-US" dirty="0" smtClean="0">
                <a:solidFill>
                  <a:srgbClr val="FF0000"/>
                </a:solidFill>
              </a:rPr>
              <a:t>iPhone 2007</a:t>
            </a:r>
          </a:p>
          <a:p>
            <a:pPr algn="ctr"/>
            <a:r>
              <a:rPr lang="en-US" dirty="0">
                <a:solidFill>
                  <a:srgbClr val="FF0000"/>
                </a:solidFill>
              </a:rPr>
              <a:t>Apple App Store 2008</a:t>
            </a:r>
          </a:p>
          <a:p>
            <a:pPr algn="ctr"/>
            <a:r>
              <a:rPr lang="en-US" dirty="0" err="1" smtClean="0">
                <a:solidFill>
                  <a:srgbClr val="FF0000"/>
                </a:solidFill>
              </a:rPr>
              <a:t>iPad</a:t>
            </a:r>
            <a:r>
              <a:rPr lang="en-US" dirty="0" smtClean="0">
                <a:solidFill>
                  <a:srgbClr val="FF0000"/>
                </a:solidFill>
              </a:rPr>
              <a:t> 2010</a:t>
            </a:r>
            <a:endParaRPr lang="en-US" dirty="0">
              <a:solidFill>
                <a:srgbClr val="FF0000"/>
              </a:solidFill>
            </a:endParaRPr>
          </a:p>
        </p:txBody>
      </p:sp>
    </p:spTree>
    <p:extLst>
      <p:ext uri="{BB962C8B-B14F-4D97-AF65-F5344CB8AC3E}">
        <p14:creationId xmlns:p14="http://schemas.microsoft.com/office/powerpoint/2010/main" val="79862019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0000"/>
            <a:lum/>
            <a:extLst>
              <a:ext uri="{BEBA8EAE-BF5A-486C-A8C5-ECC9F3942E4B}">
                <a14:imgProps xmlns:a14="http://schemas.microsoft.com/office/drawing/2010/main">
                  <a14:imgLayer r:embed="rId4">
                    <a14:imgEffect>
                      <a14:saturation sat="300000"/>
                    </a14:imgEffect>
                  </a14:imgLayer>
                </a14:imgProps>
              </a:ext>
            </a:extLst>
          </a:blip>
          <a:srcRect/>
          <a:stretch>
            <a:fillRect l="-6000" r="-6000"/>
          </a:stretch>
        </a:blipFill>
        <a:effectLst/>
      </p:bgPr>
    </p:bg>
    <p:spTree>
      <p:nvGrpSpPr>
        <p:cNvPr id="1" name=""/>
        <p:cNvGrpSpPr/>
        <p:nvPr/>
      </p:nvGrpSpPr>
      <p:grpSpPr>
        <a:xfrm>
          <a:off x="0" y="0"/>
          <a:ext cx="0" cy="0"/>
          <a:chOff x="0" y="0"/>
          <a:chExt cx="0" cy="0"/>
        </a:xfrm>
      </p:grpSpPr>
      <p:sp>
        <p:nvSpPr>
          <p:cNvPr id="2" name="Rectangle 1"/>
          <p:cNvSpPr/>
          <p:nvPr/>
        </p:nvSpPr>
        <p:spPr>
          <a:xfrm>
            <a:off x="19050" y="2819400"/>
            <a:ext cx="9144000" cy="1447800"/>
          </a:xfrm>
          <a:prstGeom prst="rect">
            <a:avLst/>
          </a:prstGeom>
          <a:solidFill>
            <a:schemeClr val="tx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black"/>
                </a:solidFill>
              </a:rPr>
              <a:t>ABA Model Rules 1.1 requires lawyers to be competent in representation of their clients.</a:t>
            </a:r>
          </a:p>
          <a:p>
            <a:pPr algn="ctr"/>
            <a:r>
              <a:rPr lang="en-US" dirty="0" smtClean="0">
                <a:solidFill>
                  <a:prstClr val="black"/>
                </a:solidFill>
              </a:rPr>
              <a:t>Comment 6: Lawyers “should keep abreast of changes in the law and it’s practice”</a:t>
            </a:r>
            <a:endParaRPr lang="en-US" dirty="0">
              <a:solidFill>
                <a:prstClr val="black"/>
              </a:solidFill>
            </a:endParaRPr>
          </a:p>
        </p:txBody>
      </p:sp>
    </p:spTree>
    <p:extLst>
      <p:ext uri="{BB962C8B-B14F-4D97-AF65-F5344CB8AC3E}">
        <p14:creationId xmlns:p14="http://schemas.microsoft.com/office/powerpoint/2010/main" val="291106012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48000"/>
            <a:lum/>
          </a:blip>
          <a:srcRect/>
          <a:stretch>
            <a:fillRect l="-25000" r="-25000"/>
          </a:stretch>
        </a:blipFill>
        <a:effectLst/>
      </p:bgPr>
    </p:bg>
    <p:spTree>
      <p:nvGrpSpPr>
        <p:cNvPr id="1" name=""/>
        <p:cNvGrpSpPr/>
        <p:nvPr/>
      </p:nvGrpSpPr>
      <p:grpSpPr>
        <a:xfrm>
          <a:off x="0" y="0"/>
          <a:ext cx="0" cy="0"/>
          <a:chOff x="0" y="0"/>
          <a:chExt cx="0" cy="0"/>
        </a:xfrm>
      </p:grpSpPr>
      <p:sp>
        <p:nvSpPr>
          <p:cNvPr id="8" name="Rounded Rectangle 7"/>
          <p:cNvSpPr/>
          <p:nvPr/>
        </p:nvSpPr>
        <p:spPr>
          <a:xfrm>
            <a:off x="1066800" y="1295400"/>
            <a:ext cx="6858000" cy="4038600"/>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Box 3"/>
          <p:cNvSpPr txBox="1"/>
          <p:nvPr/>
        </p:nvSpPr>
        <p:spPr>
          <a:xfrm>
            <a:off x="5566653" y="5486400"/>
            <a:ext cx="3493264" cy="1200329"/>
          </a:xfrm>
          <a:prstGeom prst="rect">
            <a:avLst/>
          </a:prstGeom>
          <a:noFill/>
        </p:spPr>
        <p:txBody>
          <a:bodyPr wrap="none" rtlCol="0">
            <a:spAutoFit/>
          </a:bodyPr>
          <a:lstStyle/>
          <a:p>
            <a:r>
              <a:rPr lang="en-US" sz="4000" b="1" dirty="0" smtClean="0">
                <a:solidFill>
                  <a:srgbClr val="C00000"/>
                </a:solidFill>
                <a:effectLst>
                  <a:outerShdw blurRad="38100" dist="38100" dir="2700000" algn="tl">
                    <a:srgbClr val="000000">
                      <a:alpha val="43137"/>
                    </a:srgbClr>
                  </a:outerShdw>
                </a:effectLst>
              </a:rPr>
              <a:t>#</a:t>
            </a:r>
            <a:r>
              <a:rPr lang="en-US" sz="7200" b="1" dirty="0" smtClean="0">
                <a:solidFill>
                  <a:srgbClr val="C00000"/>
                </a:solidFill>
                <a:effectLst>
                  <a:outerShdw blurRad="38100" dist="38100" dir="2700000" algn="tl">
                    <a:srgbClr val="000000">
                      <a:alpha val="43137"/>
                    </a:srgbClr>
                  </a:outerShdw>
                </a:effectLst>
              </a:rPr>
              <a:t>1 WHY?</a:t>
            </a:r>
          </a:p>
        </p:txBody>
      </p:sp>
      <p:sp>
        <p:nvSpPr>
          <p:cNvPr id="6" name="TextBox 5"/>
          <p:cNvSpPr txBox="1"/>
          <p:nvPr/>
        </p:nvSpPr>
        <p:spPr>
          <a:xfrm>
            <a:off x="1295400" y="1600200"/>
            <a:ext cx="7232431" cy="3600986"/>
          </a:xfrm>
          <a:prstGeom prst="rect">
            <a:avLst/>
          </a:prstGeom>
          <a:noFill/>
        </p:spPr>
        <p:txBody>
          <a:bodyPr wrap="square" rtlCol="0">
            <a:spAutoFit/>
          </a:bodyPr>
          <a:lstStyle/>
          <a:p>
            <a:r>
              <a:rPr lang="en-CA" sz="3200" b="1" dirty="0" smtClean="0">
                <a:solidFill>
                  <a:schemeClr val="tx2">
                    <a:lumMod val="75000"/>
                  </a:schemeClr>
                </a:solidFill>
                <a:latin typeface="Rockwell" pitchFamily="18" charset="0"/>
              </a:rPr>
              <a:t>Reasons why Law Firms start using social media</a:t>
            </a:r>
            <a:r>
              <a:rPr lang="en-CA" sz="3200" dirty="0" smtClean="0">
                <a:solidFill>
                  <a:schemeClr val="tx2">
                    <a:lumMod val="75000"/>
                  </a:schemeClr>
                </a:solidFill>
                <a:latin typeface="Rockwell" pitchFamily="18" charset="0"/>
              </a:rPr>
              <a:t>:</a:t>
            </a:r>
          </a:p>
          <a:p>
            <a:endParaRPr lang="en-CA" dirty="0" smtClean="0"/>
          </a:p>
          <a:p>
            <a:pPr marL="285750" indent="-285750">
              <a:buFont typeface="Arial" pitchFamily="34" charset="0"/>
              <a:buChar char="•"/>
            </a:pPr>
            <a:r>
              <a:rPr lang="en-CA" sz="2400" i="1" dirty="0" smtClean="0">
                <a:latin typeface="Rockwell" pitchFamily="18" charset="0"/>
              </a:rPr>
              <a:t>Increase number of qualified sales and leads</a:t>
            </a:r>
          </a:p>
          <a:p>
            <a:pPr marL="285750" indent="-285750">
              <a:buFont typeface="Arial" pitchFamily="34" charset="0"/>
              <a:buChar char="•"/>
            </a:pPr>
            <a:r>
              <a:rPr lang="en-CA" sz="2400" i="1" dirty="0" smtClean="0">
                <a:latin typeface="Rockwell" pitchFamily="18" charset="0"/>
              </a:rPr>
              <a:t>Improve customer engagement</a:t>
            </a:r>
          </a:p>
          <a:p>
            <a:pPr marL="285750" indent="-285750">
              <a:buFont typeface="Arial" pitchFamily="34" charset="0"/>
              <a:buChar char="•"/>
            </a:pPr>
            <a:r>
              <a:rPr lang="en-CA" sz="2400" i="1" dirty="0" smtClean="0">
                <a:latin typeface="Rockwell" pitchFamily="18" charset="0"/>
              </a:rPr>
              <a:t>Network with peers and colleagues</a:t>
            </a:r>
          </a:p>
          <a:p>
            <a:pPr marL="285750" indent="-285750">
              <a:buFont typeface="Arial" pitchFamily="34" charset="0"/>
              <a:buChar char="•"/>
            </a:pPr>
            <a:r>
              <a:rPr lang="en-CA" sz="2400" i="1" dirty="0" smtClean="0">
                <a:latin typeface="Rockwell" pitchFamily="18" charset="0"/>
              </a:rPr>
              <a:t>Keep up-to-date </a:t>
            </a:r>
          </a:p>
          <a:p>
            <a:pPr marL="285750" indent="-285750">
              <a:buFont typeface="Arial" pitchFamily="34" charset="0"/>
              <a:buChar char="•"/>
            </a:pPr>
            <a:r>
              <a:rPr lang="en-CA" sz="2400" i="1" dirty="0" smtClean="0">
                <a:latin typeface="Rockwell" pitchFamily="18" charset="0"/>
              </a:rPr>
              <a:t>Monitor the competition</a:t>
            </a:r>
          </a:p>
          <a:p>
            <a:pPr algn="just"/>
            <a:endParaRPr lang="en-CA" dirty="0"/>
          </a:p>
        </p:txBody>
      </p:sp>
    </p:spTree>
    <p:extLst>
      <p:ext uri="{BB962C8B-B14F-4D97-AF65-F5344CB8AC3E}">
        <p14:creationId xmlns:p14="http://schemas.microsoft.com/office/powerpoint/2010/main" val="10239629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htmlimg1.scribdassets.com/6r3341noaoz2vhw/images/16-8e8d3de6b9.jpg"/>
          <p:cNvPicPr>
            <a:picLocks noChangeAspect="1" noChangeArrowheads="1"/>
          </p:cNvPicPr>
          <p:nvPr/>
        </p:nvPicPr>
        <p:blipFill rotWithShape="1">
          <a:blip r:embed="rId3">
            <a:extLst>
              <a:ext uri="{28A0092B-C50C-407E-A947-70E740481C1C}">
                <a14:useLocalDpi xmlns:a14="http://schemas.microsoft.com/office/drawing/2010/main" val="0"/>
              </a:ext>
            </a:extLst>
          </a:blip>
          <a:srcRect l="7989" t="13040" r="8949" b="54958"/>
          <a:stretch/>
        </p:blipFill>
        <p:spPr bwMode="auto">
          <a:xfrm>
            <a:off x="381000" y="1752600"/>
            <a:ext cx="8763000" cy="439935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81000" y="838200"/>
            <a:ext cx="8229600" cy="769441"/>
          </a:xfrm>
          <a:prstGeom prst="rect">
            <a:avLst/>
          </a:prstGeom>
          <a:noFill/>
        </p:spPr>
        <p:txBody>
          <a:bodyPr wrap="square" rtlCol="0">
            <a:spAutoFit/>
          </a:bodyPr>
          <a:lstStyle/>
          <a:p>
            <a:r>
              <a:rPr lang="en-CA" sz="2400" b="1" dirty="0" smtClean="0"/>
              <a:t>Benefits of social media marketing.  </a:t>
            </a:r>
            <a:r>
              <a:rPr lang="en-CA" sz="2000" i="1" dirty="0" smtClean="0"/>
              <a:t>The number one benefit of social media marketing is standing out in an increasingly noise world.  </a:t>
            </a:r>
            <a:endParaRPr lang="en-CA" sz="2000" i="1" dirty="0"/>
          </a:p>
        </p:txBody>
      </p:sp>
    </p:spTree>
    <p:extLst>
      <p:ext uri="{BB962C8B-B14F-4D97-AF65-F5344CB8AC3E}">
        <p14:creationId xmlns:p14="http://schemas.microsoft.com/office/powerpoint/2010/main" val="18035408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5000"/>
            <a:lum/>
          </a:blip>
          <a:srcRect/>
          <a:stretch>
            <a:fillRect t="-13000" b="-13000"/>
          </a:stretch>
        </a:blipFill>
        <a:effectLst/>
      </p:bgPr>
    </p:bg>
    <p:spTree>
      <p:nvGrpSpPr>
        <p:cNvPr id="1" name=""/>
        <p:cNvGrpSpPr/>
        <p:nvPr/>
      </p:nvGrpSpPr>
      <p:grpSpPr>
        <a:xfrm>
          <a:off x="0" y="0"/>
          <a:ext cx="0" cy="0"/>
          <a:chOff x="0" y="0"/>
          <a:chExt cx="0" cy="0"/>
        </a:xfrm>
      </p:grpSpPr>
      <p:sp>
        <p:nvSpPr>
          <p:cNvPr id="3" name="Rounded Rectangle 2"/>
          <p:cNvSpPr/>
          <p:nvPr/>
        </p:nvSpPr>
        <p:spPr>
          <a:xfrm>
            <a:off x="1371600" y="3962400"/>
            <a:ext cx="6553200" cy="1375291"/>
          </a:xfrm>
          <a:prstGeom prst="round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2" name="TextBox 1"/>
          <p:cNvSpPr txBox="1"/>
          <p:nvPr/>
        </p:nvSpPr>
        <p:spPr>
          <a:xfrm>
            <a:off x="1524000" y="228600"/>
            <a:ext cx="6172200" cy="5109091"/>
          </a:xfrm>
          <a:prstGeom prst="rect">
            <a:avLst/>
          </a:prstGeom>
          <a:noFill/>
        </p:spPr>
        <p:txBody>
          <a:bodyPr wrap="square" rtlCol="0">
            <a:spAutoFit/>
          </a:bodyPr>
          <a:lstStyle/>
          <a:p>
            <a:pPr algn="ctr"/>
            <a:r>
              <a:rPr lang="en-US" sz="3600" b="1" dirty="0" smtClean="0">
                <a:solidFill>
                  <a:prstClr val="black"/>
                </a:solidFill>
                <a:effectLst>
                  <a:outerShdw blurRad="38100" dist="38100" dir="2700000" algn="tl">
                    <a:srgbClr val="000000">
                      <a:alpha val="43137"/>
                    </a:srgbClr>
                  </a:outerShdw>
                </a:effectLst>
              </a:rPr>
              <a:t>Law Firms and Social Media</a:t>
            </a:r>
            <a:endParaRPr lang="en-US" sz="3600" dirty="0" smtClean="0">
              <a:solidFill>
                <a:prstClr val="black"/>
              </a:solidFill>
            </a:endParaRPr>
          </a:p>
          <a:p>
            <a:pPr algn="ctr"/>
            <a:r>
              <a:rPr lang="en-US" sz="2800" dirty="0" smtClean="0">
                <a:solidFill>
                  <a:prstClr val="black"/>
                </a:solidFill>
              </a:rPr>
              <a:t>FACT: Washington Post</a:t>
            </a:r>
          </a:p>
          <a:p>
            <a:pPr algn="ctr"/>
            <a:endParaRPr lang="en-US" sz="2800" dirty="0" smtClean="0">
              <a:solidFill>
                <a:prstClr val="black"/>
              </a:solidFill>
            </a:endParaRPr>
          </a:p>
          <a:p>
            <a:pPr algn="ctr"/>
            <a:endParaRPr lang="en-US" dirty="0" smtClean="0">
              <a:solidFill>
                <a:prstClr val="black"/>
              </a:solidFill>
            </a:endParaRPr>
          </a:p>
          <a:p>
            <a:pPr algn="ctr"/>
            <a:endParaRPr lang="en-US" dirty="0">
              <a:solidFill>
                <a:prstClr val="black"/>
              </a:solidFill>
            </a:endParaRPr>
          </a:p>
          <a:p>
            <a:pPr algn="ctr"/>
            <a:endParaRPr lang="en-US" dirty="0" smtClean="0">
              <a:solidFill>
                <a:prstClr val="black"/>
              </a:solidFill>
            </a:endParaRPr>
          </a:p>
          <a:p>
            <a:pPr algn="ctr"/>
            <a:endParaRPr lang="en-US" dirty="0">
              <a:solidFill>
                <a:prstClr val="black"/>
              </a:solidFill>
            </a:endParaRPr>
          </a:p>
          <a:p>
            <a:pPr algn="ctr"/>
            <a:endParaRPr lang="en-US" dirty="0" smtClean="0">
              <a:solidFill>
                <a:prstClr val="black"/>
              </a:solidFill>
            </a:endParaRPr>
          </a:p>
          <a:p>
            <a:pPr algn="ctr"/>
            <a:endParaRPr lang="en-US" dirty="0" smtClean="0">
              <a:solidFill>
                <a:prstClr val="black"/>
              </a:solidFill>
            </a:endParaRPr>
          </a:p>
          <a:p>
            <a:pPr algn="ctr"/>
            <a:endParaRPr lang="en-US" dirty="0">
              <a:solidFill>
                <a:prstClr val="black"/>
              </a:solidFill>
            </a:endParaRPr>
          </a:p>
          <a:p>
            <a:pPr algn="ctr"/>
            <a:endParaRPr lang="en-US" dirty="0">
              <a:solidFill>
                <a:prstClr val="black"/>
              </a:solidFill>
            </a:endParaRPr>
          </a:p>
          <a:p>
            <a:pPr algn="ctr"/>
            <a:endParaRPr lang="en-US" dirty="0" smtClean="0">
              <a:solidFill>
                <a:prstClr val="black"/>
              </a:solidFill>
            </a:endParaRPr>
          </a:p>
          <a:p>
            <a:pPr algn="ctr"/>
            <a:r>
              <a:rPr lang="en-US" dirty="0" smtClean="0">
                <a:solidFill>
                  <a:prstClr val="black"/>
                </a:solidFill>
              </a:rPr>
              <a:t>20 </a:t>
            </a:r>
            <a:r>
              <a:rPr lang="en-US" dirty="0">
                <a:solidFill>
                  <a:prstClr val="black"/>
                </a:solidFill>
              </a:rPr>
              <a:t>percent of law firms have a full-time social media specialist on staff, and about 40 percent said blogging and social networking initiatives have helped the firm land new </a:t>
            </a:r>
            <a:r>
              <a:rPr lang="en-US" dirty="0" smtClean="0">
                <a:solidFill>
                  <a:prstClr val="black"/>
                </a:solidFill>
              </a:rPr>
              <a:t>work.</a:t>
            </a:r>
          </a:p>
          <a:p>
            <a:pPr algn="ctr"/>
            <a:endParaRPr lang="en-US" dirty="0">
              <a:solidFill>
                <a:prstClr val="black"/>
              </a:solidFill>
            </a:endParaRPr>
          </a:p>
        </p:txBody>
      </p:sp>
    </p:spTree>
    <p:extLst>
      <p:ext uri="{BB962C8B-B14F-4D97-AF65-F5344CB8AC3E}">
        <p14:creationId xmlns:p14="http://schemas.microsoft.com/office/powerpoint/2010/main" val="47901981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tileRect/>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tileRect/>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tileRect/>
        </a:gradFill>
        <a:gradFill rotWithShape="1">
          <a:gsLst>
            <a:gs pos="0">
              <a:schemeClr val="phClr">
                <a:tint val="80000"/>
                <a:satMod val="300000"/>
              </a:schemeClr>
            </a:gs>
            <a:gs pos="100000">
              <a:schemeClr val="phClr">
                <a:shade val="30000"/>
                <a:satMod val="200000"/>
              </a:schemeClr>
            </a:gs>
          </a:gsLst>
          <a:path path="circle">
            <a:fillToRect l="50000" t="50000" r="50000" b="50000"/>
          </a:path>
          <a:tileRect/>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tileRect/>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tileRect/>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tileRect/>
        </a:gradFill>
        <a:gradFill rotWithShape="1">
          <a:gsLst>
            <a:gs pos="0">
              <a:schemeClr val="phClr">
                <a:tint val="80000"/>
                <a:satMod val="300000"/>
              </a:schemeClr>
            </a:gs>
            <a:gs pos="100000">
              <a:schemeClr val="phClr">
                <a:shade val="30000"/>
                <a:satMod val="200000"/>
              </a:schemeClr>
            </a:gs>
          </a:gsLst>
          <a:path path="circle">
            <a:fillToRect l="50000" t="50000" r="50000" b="50000"/>
          </a:path>
          <a:tileRect/>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tileRect/>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tileRect/>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tileRect/>
        </a:gradFill>
        <a:gradFill rotWithShape="1">
          <a:gsLst>
            <a:gs pos="0">
              <a:schemeClr val="phClr">
                <a:tint val="80000"/>
                <a:satMod val="300000"/>
              </a:schemeClr>
            </a:gs>
            <a:gs pos="100000">
              <a:schemeClr val="phClr">
                <a:shade val="30000"/>
                <a:satMod val="200000"/>
              </a:schemeClr>
            </a:gs>
          </a:gsLst>
          <a:path path="circle">
            <a:fillToRect l="50000" t="50000" r="50000" b="50000"/>
          </a:path>
          <a:tileRect/>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283</TotalTime>
  <Words>1577</Words>
  <Application>Microsoft Office PowerPoint</Application>
  <PresentationFormat>On-screen Show (4:3)</PresentationFormat>
  <Paragraphs>193</Paragraphs>
  <Slides>26</Slides>
  <Notes>26</Notes>
  <HiddenSlides>0</HiddenSlides>
  <MMClips>0</MMClips>
  <ScaleCrop>false</ScaleCrop>
  <HeadingPairs>
    <vt:vector size="4" baseType="variant">
      <vt:variant>
        <vt:lpstr>Theme</vt:lpstr>
      </vt:variant>
      <vt:variant>
        <vt:i4>6</vt:i4>
      </vt:variant>
      <vt:variant>
        <vt:lpstr>Slide Titles</vt:lpstr>
      </vt:variant>
      <vt:variant>
        <vt:i4>26</vt:i4>
      </vt:variant>
    </vt:vector>
  </HeadingPairs>
  <TitlesOfParts>
    <vt:vector size="32" baseType="lpstr">
      <vt:lpstr>Office Theme</vt:lpstr>
      <vt:lpstr>1_Office Theme</vt:lpstr>
      <vt:lpstr>2_Office Theme</vt:lpstr>
      <vt:lpstr>3_Office Theme</vt:lpstr>
      <vt:lpstr>4_Office Theme</vt:lpstr>
      <vt:lpstr>5_Office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Owner</dc:creator>
  <cp:lastModifiedBy>Alesi, Natalie</cp:lastModifiedBy>
  <cp:revision>27</cp:revision>
  <cp:lastPrinted>2012-03-21T16:29:12Z</cp:lastPrinted>
  <dcterms:created xsi:type="dcterms:W3CDTF">2012-03-19T16:21:50Z</dcterms:created>
  <dcterms:modified xsi:type="dcterms:W3CDTF">2012-03-21T16:50:13Z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Google.Documents.Tracking">
    <vt:lpwstr>true</vt:lpwstr>
  </property>
  <property fmtid="{D5CDD505-2E9C-101B-9397-08002B2CF9AE}" pid="3" name="Google.Documents.DocumentId">
    <vt:lpwstr>1i5F4SNo5BuWzcbdswNJx1YvLOhBVzPfkIy8RO4yp5z0</vt:lpwstr>
  </property>
  <property fmtid="{D5CDD505-2E9C-101B-9397-08002B2CF9AE}" pid="4" name="Google.Documents.RevisionId">
    <vt:lpwstr>07995352532173322767</vt:lpwstr>
  </property>
  <property fmtid="{D5CDD505-2E9C-101B-9397-08002B2CF9AE}" pid="5" name="Google.Documents.PluginVersion">
    <vt:lpwstr>2.0.2662.553</vt:lpwstr>
  </property>
  <property fmtid="{D5CDD505-2E9C-101B-9397-08002B2CF9AE}" pid="6" name="Google.Documents.MergeIncapabilityFlags">
    <vt:i4>0</vt:i4>
  </property>
</Properties>
</file>