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75" r:id="rId5"/>
    <p:sldId id="259" r:id="rId6"/>
    <p:sldId id="260" r:id="rId7"/>
    <p:sldId id="261" r:id="rId8"/>
    <p:sldId id="262" r:id="rId9"/>
    <p:sldId id="263" r:id="rId10"/>
    <p:sldId id="266" r:id="rId11"/>
    <p:sldId id="277" r:id="rId12"/>
    <p:sldId id="278" r:id="rId13"/>
    <p:sldId id="279" r:id="rId14"/>
    <p:sldId id="280" r:id="rId15"/>
    <p:sldId id="281" r:id="rId16"/>
    <p:sldId id="282" r:id="rId17"/>
    <p:sldId id="267" r:id="rId18"/>
    <p:sldId id="268" r:id="rId19"/>
    <p:sldId id="276" r:id="rId20"/>
    <p:sldId id="269" r:id="rId21"/>
    <p:sldId id="270" r:id="rId22"/>
    <p:sldId id="271" r:id="rId23"/>
    <p:sldId id="272" r:id="rId24"/>
    <p:sldId id="273" r:id="rId25"/>
    <p:sldId id="274"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23CC8C78-17ED-4333-BA71-DD2734085915}" type="datetimeFigureOut">
              <a:rPr lang="fr-FR" smtClean="0"/>
              <a:pPr/>
              <a:t>17/04/2012</a:t>
            </a:fld>
            <a:endParaRPr lang="fr-FR"/>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C6554C97-8C3F-4551-8A63-852BB98326E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C6554C97-8C3F-4551-8A63-852BB98326E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C6554C97-8C3F-4551-8A63-852BB98326E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C6554C97-8C3F-4551-8A63-852BB98326EF}" type="slidenum">
              <a:rPr lang="fr-FR" smtClean="0"/>
              <a:pPr/>
              <a:t>‹N°›</a:t>
            </a:fld>
            <a:endParaRPr lang="fr-FR"/>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C6554C97-8C3F-4551-8A63-852BB98326EF}" type="slidenum">
              <a:rPr lang="fr-FR" smtClean="0"/>
              <a:pPr/>
              <a:t>‹N°›</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C6554C97-8C3F-4551-8A63-852BB98326EF}" type="slidenum">
              <a:rPr lang="fr-FR" smtClean="0"/>
              <a:pPr/>
              <a:t>‹N°›</a:t>
            </a:fld>
            <a:endParaRPr lang="fr-FR"/>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C6554C97-8C3F-4551-8A63-852BB98326EF}"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C6554C97-8C3F-4551-8A63-852BB98326EF}" type="slidenum">
              <a:rPr lang="fr-FR" smtClean="0"/>
              <a:pPr/>
              <a:t>‹N°›</a:t>
            </a:fld>
            <a:endParaRPr lang="fr-FR"/>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23CC8C78-17ED-4333-BA71-DD2734085915}" type="datetimeFigureOut">
              <a:rPr lang="fr-FR" smtClean="0"/>
              <a:pPr/>
              <a:t>17/04/2012</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C6554C97-8C3F-4551-8A63-852BB98326E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23CC8C78-17ED-4333-BA71-DD2734085915}" type="datetimeFigureOut">
              <a:rPr lang="fr-FR" smtClean="0"/>
              <a:pPr/>
              <a:t>17/04/2012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C6554C97-8C3F-4551-8A63-852BB98326EF}"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23CC8C78-17ED-4333-BA71-DD2734085915}" type="datetimeFigureOut">
              <a:rPr lang="fr-FR" smtClean="0"/>
              <a:pPr/>
              <a:t>17/04/2012</a:t>
            </a:fld>
            <a:endParaRPr lang="fr-FR"/>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C6554C97-8C3F-4551-8A63-852BB98326EF}" type="slidenum">
              <a:rPr lang="fr-FR" smtClean="0"/>
              <a:pPr/>
              <a:t>‹N°›</a:t>
            </a:fld>
            <a:endParaRPr lang="fr-FR"/>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CC8C78-17ED-4333-BA71-DD2734085915}" type="datetimeFigureOut">
              <a:rPr lang="fr-FR" smtClean="0"/>
              <a:pPr/>
              <a:t>17/04/2012</a:t>
            </a:fld>
            <a:endParaRPr lang="fr-FR"/>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6554C97-8C3F-4551-8A63-852BB98326E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pPr algn="ctr"/>
            <a:r>
              <a:rPr lang="fr-FR" dirty="0" smtClean="0"/>
              <a:t>Les extensions nécessaires à l’étude des phénomènes urbains   </a:t>
            </a: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214554"/>
            <a:ext cx="8229600" cy="3792737"/>
          </a:xfrm>
        </p:spPr>
        <p:txBody>
          <a:bodyPr/>
          <a:lstStyle/>
          <a:p>
            <a:pPr>
              <a:buFont typeface="Wingdings" pitchFamily="2" charset="2"/>
              <a:buChar char="Ø"/>
            </a:pPr>
            <a:r>
              <a:rPr lang="fr-FR" dirty="0" smtClean="0"/>
              <a:t>On appellera services publics individuels, ceux fournis gratuitement par la collectivité aux individus.</a:t>
            </a:r>
          </a:p>
          <a:p>
            <a:pPr>
              <a:buNone/>
            </a:pPr>
            <a:endParaRPr lang="fr-FR" dirty="0" smtClean="0"/>
          </a:p>
        </p:txBody>
      </p:sp>
      <p:sp>
        <p:nvSpPr>
          <p:cNvPr id="3" name="Titre 2"/>
          <p:cNvSpPr>
            <a:spLocks noGrp="1"/>
          </p:cNvSpPr>
          <p:nvPr>
            <p:ph type="title"/>
          </p:nvPr>
        </p:nvSpPr>
        <p:spPr/>
        <p:txBody>
          <a:bodyPr/>
          <a:lstStyle/>
          <a:p>
            <a:r>
              <a:rPr lang="fr-FR" dirty="0" smtClean="0"/>
              <a:t>        Services publics</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143116"/>
            <a:ext cx="8229600" cy="3864175"/>
          </a:xfrm>
        </p:spPr>
        <p:txBody>
          <a:bodyPr/>
          <a:lstStyle/>
          <a:p>
            <a:pPr>
              <a:buFont typeface="Wingdings" pitchFamily="2" charset="2"/>
              <a:buChar char="Ø"/>
            </a:pPr>
            <a:r>
              <a:rPr lang="fr-FR" dirty="0" smtClean="0"/>
              <a:t>Un service public est une mission générale ou une prestation particulière qui est due par l’Etat à tous les citoyens appelés usagers.</a:t>
            </a:r>
          </a:p>
          <a:p>
            <a:endParaRPr lang="fr-FR" dirty="0"/>
          </a:p>
        </p:txBody>
      </p:sp>
      <p:sp>
        <p:nvSpPr>
          <p:cNvPr id="3" name="Titre 2"/>
          <p:cNvSpPr>
            <a:spLocks noGrp="1"/>
          </p:cNvSpPr>
          <p:nvPr>
            <p:ph type="title"/>
          </p:nvPr>
        </p:nvSpPr>
        <p:spPr/>
        <p:txBody>
          <a:bodyPr/>
          <a:lstStyle/>
          <a:p>
            <a:r>
              <a:rPr lang="fr-FR" dirty="0" smtClean="0"/>
              <a:t>            </a:t>
            </a: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214554"/>
            <a:ext cx="8229600" cy="3792737"/>
          </a:xfrm>
        </p:spPr>
        <p:txBody>
          <a:bodyPr/>
          <a:lstStyle/>
          <a:p>
            <a:pPr>
              <a:buFont typeface="Wingdings" pitchFamily="2" charset="2"/>
              <a:buChar char="Ø"/>
            </a:pPr>
            <a:r>
              <a:rPr lang="fr-FR" dirty="0" smtClean="0"/>
              <a:t>C'est un concept désignant un service assurant des missions d'intérêt général et dont l'autorité publique assure la mise en œuvre.</a:t>
            </a: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357430"/>
            <a:ext cx="8229600" cy="3649861"/>
          </a:xfrm>
        </p:spPr>
        <p:txBody>
          <a:bodyPr/>
          <a:lstStyle/>
          <a:p>
            <a:pPr>
              <a:buFont typeface="Wingdings" pitchFamily="2" charset="2"/>
              <a:buChar char="Ø"/>
            </a:pPr>
            <a:r>
              <a:rPr lang="fr-FR" dirty="0" smtClean="0"/>
              <a:t>Cette notion désigne juridiquement l'ensemble des activités, exercé par ou pour le compte de la puissance publique, dans le but de satisfaire une demande sociale considérée comme devant être disponible pour tous.</a:t>
            </a:r>
          </a:p>
          <a:p>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r>
              <a:rPr lang="fr-FR" dirty="0" smtClean="0"/>
              <a:t>Parmi les activités concernées on citera par exemple</a:t>
            </a:r>
          </a:p>
          <a:p>
            <a:pPr lvl="0">
              <a:buNone/>
            </a:pPr>
            <a:r>
              <a:rPr lang="fr-FR" dirty="0" smtClean="0"/>
              <a:t> </a:t>
            </a:r>
          </a:p>
          <a:p>
            <a:pPr lvl="1"/>
            <a:r>
              <a:rPr lang="fr-FR" sz="2400" dirty="0" smtClean="0"/>
              <a:t>Enseignement (éducation nationale) ;</a:t>
            </a:r>
            <a:endParaRPr lang="fr-FR" sz="2000" dirty="0" smtClean="0"/>
          </a:p>
          <a:p>
            <a:pPr lvl="1"/>
            <a:r>
              <a:rPr lang="fr-FR" sz="2400" dirty="0" smtClean="0"/>
              <a:t>Santé (services hospitaliers) ;</a:t>
            </a:r>
            <a:endParaRPr lang="fr-FR" sz="2000" dirty="0" smtClean="0"/>
          </a:p>
          <a:p>
            <a:pPr lvl="1"/>
            <a:r>
              <a:rPr lang="fr-FR" sz="2400" dirty="0" smtClean="0"/>
              <a:t>Sécurité sociale (galaxie d'entité privées sous la tutelle de l'état) ;</a:t>
            </a:r>
            <a:endParaRPr lang="fr-FR" sz="2000" dirty="0" smtClean="0"/>
          </a:p>
          <a:p>
            <a:pPr lvl="1"/>
            <a:r>
              <a:rPr lang="fr-FR" sz="2400" dirty="0" smtClean="0"/>
              <a:t>Culture (musées, théâtres, bibliothèques, maisons de jeunes…) ;</a:t>
            </a:r>
            <a:endParaRPr lang="fr-FR" sz="2000" dirty="0" smtClean="0"/>
          </a:p>
          <a:p>
            <a:pPr lvl="1"/>
            <a:r>
              <a:rPr lang="fr-FR" sz="2400" dirty="0" smtClean="0"/>
              <a:t>Radio et Télévision;  </a:t>
            </a:r>
          </a:p>
          <a:p>
            <a:pPr lvl="1"/>
            <a:r>
              <a:rPr lang="fr-FR" sz="2400" dirty="0" smtClean="0"/>
              <a:t> Services d'assainissement et d'adduction d’eau potable ;</a:t>
            </a:r>
            <a:endParaRPr lang="fr-FR" sz="2000" dirty="0" smtClean="0"/>
          </a:p>
          <a:p>
            <a:pPr lvl="1"/>
            <a:endParaRPr lang="fr-FR" sz="2400" dirty="0" smtClean="0"/>
          </a:p>
          <a:p>
            <a:pPr lvl="1"/>
            <a:endParaRPr lang="fr-FR" sz="2000" dirty="0" smtClean="0"/>
          </a:p>
          <a:p>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071678"/>
            <a:ext cx="8229600" cy="3935613"/>
          </a:xfrm>
        </p:spPr>
        <p:txBody>
          <a:bodyPr/>
          <a:lstStyle/>
          <a:p>
            <a:pPr lvl="1"/>
            <a:r>
              <a:rPr lang="fr-FR" sz="2400" dirty="0" smtClean="0"/>
              <a:t>Transports :</a:t>
            </a:r>
            <a:endParaRPr lang="fr-FR" sz="2000" dirty="0" smtClean="0"/>
          </a:p>
          <a:p>
            <a:pPr lvl="2"/>
            <a:r>
              <a:rPr lang="fr-FR" sz="2400" dirty="0" smtClean="0"/>
              <a:t>Infrastructures de transport : routes à péage, voies ferrées, aéroports, ports.</a:t>
            </a:r>
            <a:endParaRPr lang="fr-FR" sz="2000" dirty="0" smtClean="0"/>
          </a:p>
          <a:p>
            <a:pPr lvl="2"/>
            <a:r>
              <a:rPr lang="fr-FR" sz="2400" dirty="0" smtClean="0"/>
              <a:t>Services de transport : transports urbains, transport ferroviaire, ramassage scolaire, etc. ;</a:t>
            </a:r>
            <a:endParaRPr lang="fr-FR" sz="2000" dirty="0" smtClean="0"/>
          </a:p>
          <a:p>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071678"/>
            <a:ext cx="8229600" cy="3935613"/>
          </a:xfrm>
        </p:spPr>
        <p:txBody>
          <a:bodyPr/>
          <a:lstStyle/>
          <a:p>
            <a:pPr lvl="1"/>
            <a:r>
              <a:rPr lang="fr-FR" sz="2400" dirty="0" smtClean="0"/>
              <a:t>Énergie : distribution du gaz et transport de l'électricité ;</a:t>
            </a:r>
            <a:endParaRPr lang="fr-FR" sz="2000" dirty="0" smtClean="0"/>
          </a:p>
          <a:p>
            <a:pPr lvl="1"/>
            <a:r>
              <a:rPr lang="fr-FR" sz="2400" dirty="0" smtClean="0"/>
              <a:t>Distribution du courrier (en revanche, la fonction bancaire assurée par La Poste n'est pas un service public).</a:t>
            </a:r>
            <a:endParaRPr lang="fr-FR" sz="2000" dirty="0" smtClean="0"/>
          </a:p>
          <a:p>
            <a:pPr>
              <a:buNone/>
            </a:pPr>
            <a:r>
              <a:rPr lang="fr-FR" sz="2800" dirty="0" smtClean="0"/>
              <a:t> </a:t>
            </a:r>
            <a:endParaRPr lang="fr-FR" sz="2400" dirty="0" smtClean="0"/>
          </a:p>
          <a:p>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643050"/>
            <a:ext cx="8229600" cy="4364241"/>
          </a:xfrm>
        </p:spPr>
        <p:txBody>
          <a:bodyPr/>
          <a:lstStyle/>
          <a:p>
            <a:pPr>
              <a:buFont typeface="Wingdings" pitchFamily="2" charset="2"/>
              <a:buChar char="v"/>
            </a:pPr>
            <a:r>
              <a:rPr lang="fr-FR" dirty="0" smtClean="0"/>
              <a:t>On aboutit alors à la proposition suivante:</a:t>
            </a:r>
          </a:p>
          <a:p>
            <a:pPr>
              <a:buNone/>
            </a:pPr>
            <a:endParaRPr lang="fr-FR" dirty="0" smtClean="0"/>
          </a:p>
          <a:p>
            <a:pPr>
              <a:buFont typeface="Wingdings" pitchFamily="2" charset="2"/>
              <a:buChar char="Ø"/>
            </a:pPr>
            <a:r>
              <a:rPr lang="fr-FR" dirty="0" smtClean="0"/>
              <a:t>Dans une transformation marginale où l’on déplace les individus et les entreprises où l’on modifie les infrastructures et où les individus n’ont pas de préférence pour la localisation, la variation d’utilité collective est égale à la somme de:</a:t>
            </a:r>
          </a:p>
          <a:p>
            <a:pPr>
              <a:buFont typeface="Wingdings" pitchFamily="2" charset="2"/>
              <a:buChar char="v"/>
            </a:pPr>
            <a:endParaRPr lang="fr-FR" dirty="0" smtClean="0"/>
          </a:p>
          <a:p>
            <a:pPr>
              <a:buFont typeface="Wingdings" pitchFamily="2" charset="2"/>
              <a:buChar char="v"/>
            </a:pPr>
            <a:endParaRPr lang="fr-FR" dirty="0"/>
          </a:p>
        </p:txBody>
      </p:sp>
      <p:sp>
        <p:nvSpPr>
          <p:cNvPr id="3" name="Titre 2"/>
          <p:cNvSpPr>
            <a:spLocks noGrp="1"/>
          </p:cNvSpPr>
          <p:nvPr>
            <p:ph type="title"/>
          </p:nvPr>
        </p:nvSpPr>
        <p:spPr/>
        <p:txBody>
          <a:bodyPr/>
          <a:lstStyle/>
          <a:p>
            <a:r>
              <a:rPr lang="fr-FR" dirty="0" smtClean="0"/>
              <a:t>           </a:t>
            </a:r>
            <a:r>
              <a:rPr lang="fr-FR" b="0" dirty="0" smtClean="0">
                <a:effectLst/>
              </a:rPr>
              <a:t>Utilité collective </a:t>
            </a:r>
            <a:endParaRPr lang="fr-FR" b="0" dirty="0">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214554"/>
            <a:ext cx="8229600" cy="3792737"/>
          </a:xfrm>
        </p:spPr>
        <p:txBody>
          <a:bodyPr/>
          <a:lstStyle/>
          <a:p>
            <a:pPr>
              <a:buNone/>
            </a:pPr>
            <a:r>
              <a:rPr lang="fr-FR" dirty="0" smtClean="0">
                <a:solidFill>
                  <a:schemeClr val="bg2">
                    <a:lumMod val="75000"/>
                  </a:schemeClr>
                </a:solidFill>
              </a:rPr>
              <a:t>1.</a:t>
            </a:r>
            <a:r>
              <a:rPr lang="fr-FR" dirty="0" smtClean="0"/>
              <a:t>La variation de la consommation totale des individus (logements et transports compris) calculée à prix unitaires constants.</a:t>
            </a:r>
          </a:p>
        </p:txBody>
      </p:sp>
      <p:sp>
        <p:nvSpPr>
          <p:cNvPr id="3" name="Titre 2"/>
          <p:cNvSpPr>
            <a:spLocks noGrp="1"/>
          </p:cNvSpPr>
          <p:nvPr>
            <p:ph type="title"/>
          </p:nvPr>
        </p:nvSpPr>
        <p:spPr/>
        <p:txBody>
          <a:bodyPr/>
          <a:lstStyle/>
          <a:p>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428868"/>
            <a:ext cx="8229600" cy="3578423"/>
          </a:xfrm>
        </p:spPr>
        <p:txBody>
          <a:bodyPr/>
          <a:lstStyle/>
          <a:p>
            <a:pPr>
              <a:buNone/>
            </a:pPr>
            <a:r>
              <a:rPr lang="fr-FR" dirty="0" smtClean="0">
                <a:solidFill>
                  <a:schemeClr val="bg2">
                    <a:lumMod val="75000"/>
                  </a:schemeClr>
                </a:solidFill>
              </a:rPr>
              <a:t>2.</a:t>
            </a:r>
            <a:r>
              <a:rPr lang="fr-FR" dirty="0" smtClean="0"/>
              <a:t>L’économie sur les dépenses de transport qui résulte, à consommation constante et à prix unitaires constants, de la modification du parti d’urbanisme. </a:t>
            </a:r>
          </a:p>
          <a:p>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Font typeface="Wingdings" pitchFamily="2" charset="2"/>
              <a:buChar char="v"/>
            </a:pPr>
            <a:endParaRPr lang="fr-FR" dirty="0" smtClean="0"/>
          </a:p>
          <a:p>
            <a:pPr>
              <a:buNone/>
            </a:pPr>
            <a:endParaRPr lang="fr-FR" dirty="0" smtClean="0"/>
          </a:p>
          <a:p>
            <a:pPr>
              <a:buFont typeface="Wingdings" pitchFamily="2" charset="2"/>
              <a:buChar char="v"/>
            </a:pPr>
            <a:r>
              <a:rPr lang="fr-FR" dirty="0" smtClean="0"/>
              <a:t>Les principales transformations qu’il faut faire subir au modèle de calcul économique pour qu’il soit utilisable pour la comparaison des plans d’urbanisme sont:</a:t>
            </a:r>
            <a:endParaRPr lang="fr-FR" dirty="0"/>
          </a:p>
        </p:txBody>
      </p:sp>
      <p:sp>
        <p:nvSpPr>
          <p:cNvPr id="2" name="Titre 1"/>
          <p:cNvSpPr>
            <a:spLocks noGrp="1"/>
          </p:cNvSpPr>
          <p:nvPr>
            <p:ph type="title"/>
          </p:nvPr>
        </p:nvSpPr>
        <p:spPr/>
        <p:txBody>
          <a:bodyPr/>
          <a:lstStyle/>
          <a:p>
            <a:r>
              <a:rPr lang="fr-FR" dirty="0" smtClean="0"/>
              <a:t>           Introduction</a:t>
            </a:r>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28802"/>
            <a:ext cx="8229600" cy="4078489"/>
          </a:xfrm>
        </p:spPr>
        <p:txBody>
          <a:bodyPr/>
          <a:lstStyle/>
          <a:p>
            <a:pPr>
              <a:buNone/>
            </a:pPr>
            <a:r>
              <a:rPr lang="fr-FR" dirty="0" smtClean="0">
                <a:solidFill>
                  <a:schemeClr val="bg2">
                    <a:lumMod val="75000"/>
                  </a:schemeClr>
                </a:solidFill>
              </a:rPr>
              <a:t>3.</a:t>
            </a:r>
            <a:r>
              <a:rPr lang="fr-FR" dirty="0" smtClean="0"/>
              <a:t>La valeur de l’économie du temps résultant  de la modification du parti d’urbanisme.</a:t>
            </a:r>
          </a:p>
          <a:p>
            <a:pPr>
              <a:buFont typeface="Wingdings" pitchFamily="2" charset="2"/>
              <a:buChar char="Ø"/>
            </a:pPr>
            <a:endParaRPr lang="fr-FR" dirty="0" smtClean="0"/>
          </a:p>
          <a:p>
            <a:pPr>
              <a:buFont typeface="Wingdings" pitchFamily="2" charset="2"/>
              <a:buChar char="v"/>
            </a:pPr>
            <a:r>
              <a:rPr lang="fr-FR" dirty="0" smtClean="0"/>
              <a:t>A ce stade deux remarques doivent être faites:</a:t>
            </a: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071678"/>
            <a:ext cx="8229600" cy="3935613"/>
          </a:xfrm>
        </p:spPr>
        <p:txBody>
          <a:bodyPr/>
          <a:lstStyle/>
          <a:p>
            <a:pPr>
              <a:buNone/>
            </a:pPr>
            <a:r>
              <a:rPr lang="fr-FR" dirty="0" smtClean="0">
                <a:solidFill>
                  <a:schemeClr val="bg2">
                    <a:lumMod val="75000"/>
                  </a:schemeClr>
                </a:solidFill>
              </a:rPr>
              <a:t>1.</a:t>
            </a:r>
            <a:r>
              <a:rPr lang="fr-FR" dirty="0" smtClean="0"/>
              <a:t>L’étude des plans d’urbanisme, comme celle des investissements industriels, suppose que l’on ne raisonne pas sur une seule période, mais sur une succession de période jusqu’à un horizon T.</a:t>
            </a:r>
          </a:p>
          <a:p>
            <a:pPr>
              <a:buNone/>
            </a:pPr>
            <a:r>
              <a:rPr lang="fr-FR" dirty="0" smtClean="0"/>
              <a:t>   </a:t>
            </a: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357430"/>
            <a:ext cx="8229600" cy="3649861"/>
          </a:xfrm>
        </p:spPr>
        <p:txBody>
          <a:bodyPr/>
          <a:lstStyle/>
          <a:p>
            <a:pPr>
              <a:buNone/>
            </a:pPr>
            <a:r>
              <a:rPr lang="fr-FR" dirty="0" smtClean="0"/>
              <a:t> </a:t>
            </a:r>
            <a:r>
              <a:rPr lang="fr-FR" dirty="0" smtClean="0">
                <a:solidFill>
                  <a:schemeClr val="bg2">
                    <a:lumMod val="75000"/>
                  </a:schemeClr>
                </a:solidFill>
              </a:rPr>
              <a:t>2.</a:t>
            </a:r>
            <a:r>
              <a:rPr lang="fr-FR" dirty="0" smtClean="0"/>
              <a:t> Il en résulte qu’il faut introduire non    seulement les valeurs présentes de quantités et de prix, mais aussi leurs valeurs futures.</a:t>
            </a:r>
          </a:p>
          <a:p>
            <a:pPr>
              <a:buNone/>
            </a:pPr>
            <a:r>
              <a:rPr lang="fr-FR" dirty="0" smtClean="0"/>
              <a:t>  </a:t>
            </a: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071678"/>
            <a:ext cx="8229600" cy="3935613"/>
          </a:xfrm>
        </p:spPr>
        <p:txBody>
          <a:bodyPr/>
          <a:lstStyle/>
          <a:p>
            <a:pPr>
              <a:buFont typeface="Wingdings" pitchFamily="2" charset="2"/>
              <a:buChar char="v"/>
            </a:pPr>
            <a:r>
              <a:rPr lang="fr-FR" dirty="0" smtClean="0"/>
              <a:t>Il peut être jugée nécessaire de faire intervenir d’autres variables dans la fonction d’utilité collective, par exemple:</a:t>
            </a:r>
          </a:p>
          <a:p>
            <a:pPr>
              <a:buFont typeface="Wingdings" pitchFamily="2" charset="2"/>
              <a:buChar char="ü"/>
            </a:pPr>
            <a:r>
              <a:rPr lang="fr-FR" dirty="0" smtClean="0"/>
              <a:t>indépendamment de la localisation, du logement, elle-même, la qualité du voisinage qui est la conséquence du mode de l’organisation de l’espace. </a:t>
            </a: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071678"/>
            <a:ext cx="8229600" cy="3935613"/>
          </a:xfrm>
        </p:spPr>
        <p:txBody>
          <a:bodyPr/>
          <a:lstStyle/>
          <a:p>
            <a:pPr>
              <a:buFont typeface="Wingdings" pitchFamily="2" charset="2"/>
              <a:buChar char="v"/>
            </a:pPr>
            <a:r>
              <a:rPr lang="fr-FR" dirty="0" smtClean="0"/>
              <a:t>La variation d’utilité collective devenant alors sensiblement égale à la somme de quatre terme:</a:t>
            </a:r>
          </a:p>
          <a:p>
            <a:pPr marL="624078" indent="-514350">
              <a:buFont typeface="+mj-lt"/>
              <a:buAutoNum type="arabicPeriod"/>
            </a:pPr>
            <a:r>
              <a:rPr lang="fr-FR" dirty="0" smtClean="0"/>
              <a:t>La diminution, à qualité donnée des logements, du coût de la construction de ces derniers et des dépenses d’équipements des terrains correspondants.</a:t>
            </a:r>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smtClean="0"/>
          </a:p>
          <a:p>
            <a:pPr marL="624078" indent="-514350">
              <a:buFont typeface="+mj-lt"/>
              <a:buAutoNum type="arabicPeriod"/>
            </a:pP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357430"/>
            <a:ext cx="8229600" cy="3649861"/>
          </a:xfrm>
        </p:spPr>
        <p:txBody>
          <a:bodyPr/>
          <a:lstStyle/>
          <a:p>
            <a:pPr marL="624078" indent="-514350">
              <a:buNone/>
            </a:pPr>
            <a:r>
              <a:rPr lang="fr-FR" sz="2000" dirty="0" smtClean="0">
                <a:solidFill>
                  <a:schemeClr val="bg2">
                    <a:lumMod val="75000"/>
                  </a:schemeClr>
                </a:solidFill>
              </a:rPr>
              <a:t>2. </a:t>
            </a:r>
            <a:r>
              <a:rPr lang="fr-FR" dirty="0" smtClean="0"/>
              <a:t>La diminution des dépenses des services publics individuels. </a:t>
            </a:r>
          </a:p>
          <a:p>
            <a:pPr marL="624078" indent="-514350">
              <a:buNone/>
            </a:pPr>
            <a:r>
              <a:rPr lang="fr-FR" sz="2000" dirty="0" smtClean="0">
                <a:solidFill>
                  <a:schemeClr val="bg2">
                    <a:lumMod val="75000"/>
                  </a:schemeClr>
                </a:solidFill>
              </a:rPr>
              <a:t>3</a:t>
            </a:r>
            <a:r>
              <a:rPr lang="fr-FR" dirty="0" smtClean="0">
                <a:solidFill>
                  <a:schemeClr val="bg2">
                    <a:lumMod val="75000"/>
                  </a:schemeClr>
                </a:solidFill>
              </a:rPr>
              <a:t>. </a:t>
            </a:r>
            <a:r>
              <a:rPr lang="fr-FR" dirty="0" smtClean="0"/>
              <a:t>La diminution des coûts de transport.</a:t>
            </a:r>
          </a:p>
          <a:p>
            <a:pPr marL="624078" indent="-514350">
              <a:buNone/>
            </a:pPr>
            <a:r>
              <a:rPr lang="fr-FR" sz="2000" dirty="0" smtClean="0">
                <a:solidFill>
                  <a:schemeClr val="bg2">
                    <a:lumMod val="75000"/>
                  </a:schemeClr>
                </a:solidFill>
              </a:rPr>
              <a:t>4</a:t>
            </a:r>
            <a:r>
              <a:rPr lang="fr-FR" dirty="0" smtClean="0">
                <a:solidFill>
                  <a:schemeClr val="bg2">
                    <a:lumMod val="75000"/>
                  </a:schemeClr>
                </a:solidFill>
              </a:rPr>
              <a:t>. </a:t>
            </a:r>
            <a:r>
              <a:rPr lang="fr-FR" dirty="0" smtClean="0"/>
              <a:t>La diminution de la valeur du temps passé</a:t>
            </a:r>
          </a:p>
          <a:p>
            <a:pPr marL="624078" indent="-514350">
              <a:buNone/>
            </a:pPr>
            <a:r>
              <a:rPr lang="fr-FR" dirty="0" smtClean="0"/>
              <a:t>    par les individus en déplacement.</a:t>
            </a:r>
          </a:p>
          <a:p>
            <a:pPr marL="624078" indent="-514350">
              <a:buNone/>
            </a:pP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285992"/>
            <a:ext cx="8229600" cy="3721299"/>
          </a:xfrm>
        </p:spPr>
        <p:txBody>
          <a:bodyPr/>
          <a:lstStyle/>
          <a:p>
            <a:pPr marL="624078" indent="-514350">
              <a:buNone/>
            </a:pPr>
            <a:r>
              <a:rPr lang="fr-FR" dirty="0" smtClean="0">
                <a:solidFill>
                  <a:schemeClr val="bg2">
                    <a:lumMod val="75000"/>
                  </a:schemeClr>
                </a:solidFill>
              </a:rPr>
              <a:t>1.  </a:t>
            </a:r>
            <a:r>
              <a:rPr lang="fr-FR" dirty="0" smtClean="0"/>
              <a:t>Introduire l’espace géographique de façon à pouvoir localiser tous les agents économiques.</a:t>
            </a:r>
          </a:p>
        </p:txBody>
      </p:sp>
      <p:sp>
        <p:nvSpPr>
          <p:cNvPr id="3" name="Titre 2"/>
          <p:cNvSpPr>
            <a:spLocks noGrp="1"/>
          </p:cNvSpPr>
          <p:nvPr>
            <p:ph type="title"/>
          </p:nvPr>
        </p:nvSpPr>
        <p:spPr/>
        <p:txBody>
          <a:bodyPr/>
          <a:lstStyle/>
          <a:p>
            <a:endParaRPr 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143116"/>
            <a:ext cx="8229600" cy="3864175"/>
          </a:xfrm>
        </p:spPr>
        <p:txBody>
          <a:bodyPr/>
          <a:lstStyle/>
          <a:p>
            <a:pPr marL="624078" indent="-514350">
              <a:buNone/>
            </a:pPr>
            <a:r>
              <a:rPr lang="fr-FR" dirty="0" smtClean="0">
                <a:solidFill>
                  <a:schemeClr val="bg2">
                    <a:lumMod val="75000"/>
                  </a:schemeClr>
                </a:solidFill>
              </a:rPr>
              <a:t>2.</a:t>
            </a:r>
            <a:r>
              <a:rPr lang="fr-FR" dirty="0" smtClean="0"/>
              <a:t>  Il faut ajouter aux entreprises privées ou publiques qui vendent leur production à un certain tarif, les services publiques individuels qui distribuent gratuitement leur production aux individus et aux entreprises. </a:t>
            </a:r>
          </a:p>
          <a:p>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428868"/>
            <a:ext cx="8229600" cy="3578423"/>
          </a:xfrm>
        </p:spPr>
        <p:txBody>
          <a:bodyPr/>
          <a:lstStyle/>
          <a:p>
            <a:pPr>
              <a:buNone/>
            </a:pPr>
            <a:r>
              <a:rPr lang="fr-FR" dirty="0" smtClean="0">
                <a:solidFill>
                  <a:schemeClr val="bg2">
                    <a:lumMod val="75000"/>
                  </a:schemeClr>
                </a:solidFill>
              </a:rPr>
              <a:t>3.</a:t>
            </a:r>
            <a:r>
              <a:rPr lang="fr-FR" dirty="0" smtClean="0"/>
              <a:t>Il faut prendre en compte les divers modes    de transport qui permettent aux individus l’</a:t>
            </a:r>
            <a:r>
              <a:rPr lang="fr-FR" dirty="0" err="1" smtClean="0"/>
              <a:t>accés</a:t>
            </a:r>
            <a:r>
              <a:rPr lang="fr-FR" dirty="0" smtClean="0"/>
              <a:t> aux différents biens et services.</a:t>
            </a:r>
          </a:p>
          <a:p>
            <a:endParaRPr lang="fr-FR" dirty="0" smtClean="0"/>
          </a:p>
          <a:p>
            <a:pPr>
              <a:buNone/>
            </a:pP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buFont typeface="Wingdings" pitchFamily="2" charset="2"/>
              <a:buChar char="v"/>
            </a:pPr>
            <a:r>
              <a:rPr lang="fr-FR" dirty="0" smtClean="0"/>
              <a:t>Dans ces conditions la fonction de satisfaction d’un individu fera intervenir en plus des quantités des biens et services mises en œuvre: </a:t>
            </a:r>
          </a:p>
          <a:p>
            <a:pPr>
              <a:buFont typeface="Wingdings" pitchFamily="2" charset="2"/>
              <a:buChar char="Ø"/>
            </a:pPr>
            <a:endParaRPr lang="fr-FR" dirty="0" smtClean="0"/>
          </a:p>
          <a:p>
            <a:pPr>
              <a:buFont typeface="Wingdings" pitchFamily="2" charset="2"/>
              <a:buChar char="Ø"/>
            </a:pPr>
            <a:r>
              <a:rPr lang="fr-FR" dirty="0" smtClean="0"/>
              <a:t>La localisation, la superficie ou la qualité du logement.</a:t>
            </a:r>
          </a:p>
          <a:p>
            <a:pPr>
              <a:buFont typeface="Wingdings" pitchFamily="2" charset="2"/>
              <a:buChar char="Ø"/>
            </a:pPr>
            <a:r>
              <a:rPr lang="fr-FR" dirty="0" smtClean="0"/>
              <a:t>Le temps de loisir.</a:t>
            </a:r>
          </a:p>
          <a:p>
            <a:pPr>
              <a:buFont typeface="Wingdings" pitchFamily="2" charset="2"/>
              <a:buChar char="Ø"/>
            </a:pPr>
            <a:endParaRPr lang="fr-FR" dirty="0"/>
          </a:p>
        </p:txBody>
      </p:sp>
      <p:sp>
        <p:nvSpPr>
          <p:cNvPr id="3" name="Titre 2"/>
          <p:cNvSpPr>
            <a:spLocks noGrp="1"/>
          </p:cNvSpPr>
          <p:nvPr>
            <p:ph type="title"/>
          </p:nvPr>
        </p:nvSpPr>
        <p:spPr/>
        <p:txBody>
          <a:bodyPr/>
          <a:lstStyle/>
          <a:p>
            <a:r>
              <a:rPr lang="fr-FR" dirty="0" smtClean="0"/>
              <a:t>   </a:t>
            </a:r>
            <a:r>
              <a:rPr lang="fr-FR" dirty="0" smtClean="0"/>
              <a:t>   </a:t>
            </a:r>
            <a:r>
              <a:rPr lang="fr-FR" dirty="0" smtClean="0"/>
              <a:t>S</a:t>
            </a:r>
            <a:r>
              <a:rPr lang="fr-FR" dirty="0" smtClean="0"/>
              <a:t>atisfaction individuel</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285992"/>
            <a:ext cx="8229600" cy="3721299"/>
          </a:xfrm>
        </p:spPr>
        <p:txBody>
          <a:bodyPr/>
          <a:lstStyle/>
          <a:p>
            <a:pPr>
              <a:buFont typeface="Wingdings" pitchFamily="2" charset="2"/>
              <a:buChar char="v"/>
            </a:pPr>
            <a:r>
              <a:rPr lang="fr-FR" dirty="0" smtClean="0"/>
              <a:t>Quand aux choix individuels, ils sont soumis à deux contraintes:</a:t>
            </a:r>
          </a:p>
          <a:p>
            <a:pPr>
              <a:buNone/>
            </a:pPr>
            <a:r>
              <a:rPr lang="fr-FR" dirty="0" smtClean="0">
                <a:solidFill>
                  <a:schemeClr val="bg2">
                    <a:lumMod val="75000"/>
                  </a:schemeClr>
                </a:solidFill>
              </a:rPr>
              <a:t>1.</a:t>
            </a:r>
            <a:r>
              <a:rPr lang="fr-FR" dirty="0" smtClean="0"/>
              <a:t>La contrainte de revenu où figurent désormais les dépensent de transport et des loyers.</a:t>
            </a:r>
          </a:p>
          <a:p>
            <a:pPr>
              <a:buNone/>
            </a:pPr>
            <a:endParaRPr lang="fr-FR" dirty="0" smtClean="0"/>
          </a:p>
          <a:p>
            <a:pPr>
              <a:buNone/>
            </a:pPr>
            <a:endParaRPr lang="fr-FR" dirty="0" smtClean="0"/>
          </a:p>
          <a:p>
            <a:pPr>
              <a:buNone/>
            </a:pP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500306"/>
            <a:ext cx="8229600" cy="3506985"/>
          </a:xfrm>
        </p:spPr>
        <p:txBody>
          <a:bodyPr/>
          <a:lstStyle/>
          <a:p>
            <a:pPr>
              <a:buNone/>
            </a:pPr>
            <a:r>
              <a:rPr lang="fr-FR" dirty="0" smtClean="0">
                <a:solidFill>
                  <a:schemeClr val="bg2">
                    <a:lumMod val="75000"/>
                  </a:schemeClr>
                </a:solidFill>
              </a:rPr>
              <a:t>2.</a:t>
            </a:r>
            <a:r>
              <a:rPr lang="fr-FR" dirty="0" smtClean="0"/>
              <a:t>La contrainte de temps où interviennent le temps de travail, le temps passé en transport, les temps de consommation et le temps de loisir.</a:t>
            </a:r>
          </a:p>
          <a:p>
            <a:pPr>
              <a:buNone/>
            </a:pPr>
            <a:endParaRPr lang="fr-FR" dirty="0"/>
          </a:p>
        </p:txBody>
      </p:sp>
      <p:sp>
        <p:nvSpPr>
          <p:cNvPr id="3" name="Titre 2"/>
          <p:cNvSpPr>
            <a:spLocks noGrp="1"/>
          </p:cNvSpPr>
          <p:nvPr>
            <p:ph type="title"/>
          </p:nvPr>
        </p:nvSpPr>
        <p:spPr/>
        <p:txBody>
          <a:bodyPr/>
          <a:lstStyle/>
          <a:p>
            <a:endParaRPr 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357430"/>
            <a:ext cx="8229600" cy="3649861"/>
          </a:xfrm>
        </p:spPr>
        <p:txBody>
          <a:bodyPr/>
          <a:lstStyle/>
          <a:p>
            <a:pPr>
              <a:buFont typeface="Wingdings" pitchFamily="2" charset="2"/>
              <a:buChar char="Ø"/>
            </a:pPr>
            <a:r>
              <a:rPr lang="fr-FR" dirty="0" smtClean="0"/>
              <a:t>L’existence de cette contrainte de temps entraine que l’individu attache à l’unité de temps une valeur monétaire équivalente à un prix.</a:t>
            </a:r>
          </a:p>
          <a:p>
            <a:pPr>
              <a:buNone/>
            </a:pPr>
            <a:endParaRPr lang="fr-FR" dirty="0"/>
          </a:p>
        </p:txBody>
      </p:sp>
      <p:sp>
        <p:nvSpPr>
          <p:cNvPr id="3" name="Titre 2"/>
          <p:cNvSpPr>
            <a:spLocks noGrp="1"/>
          </p:cNvSpPr>
          <p:nvPr>
            <p:ph type="title"/>
          </p:nvPr>
        </p:nvSpPr>
        <p:spPr/>
        <p:txBody>
          <a:bodyPr/>
          <a:lstStyle/>
          <a:p>
            <a:r>
              <a:rPr lang="fr-FR" dirty="0" smtClean="0"/>
              <a:t>         </a:t>
            </a: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362</TotalTime>
  <Words>591</Words>
  <Application>Microsoft Office PowerPoint</Application>
  <PresentationFormat>Affichage à l'écran (4:3)</PresentationFormat>
  <Paragraphs>68</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Rotonde</vt:lpstr>
      <vt:lpstr>Les extensions nécessaires à l’étude des phénomènes urbains   </vt:lpstr>
      <vt:lpstr>           Introduction</vt:lpstr>
      <vt:lpstr>Diapositive 3</vt:lpstr>
      <vt:lpstr>Diapositive 4</vt:lpstr>
      <vt:lpstr>Diapositive 5</vt:lpstr>
      <vt:lpstr>      Satisfaction individuel</vt:lpstr>
      <vt:lpstr>Diapositive 7</vt:lpstr>
      <vt:lpstr>Diapositive 8</vt:lpstr>
      <vt:lpstr>         </vt:lpstr>
      <vt:lpstr>        Services publics</vt:lpstr>
      <vt:lpstr>            </vt:lpstr>
      <vt:lpstr>Diapositive 12</vt:lpstr>
      <vt:lpstr>Diapositive 13</vt:lpstr>
      <vt:lpstr>Diapositive 14</vt:lpstr>
      <vt:lpstr>Diapositive 15</vt:lpstr>
      <vt:lpstr>Diapositive 16</vt:lpstr>
      <vt:lpstr>           Utilité collective </vt:lpstr>
      <vt:lpstr>Diapositive 18</vt:lpstr>
      <vt:lpstr>Diapositive 19</vt:lpstr>
      <vt:lpstr>Diapositive 20</vt:lpstr>
      <vt:lpstr>Diapositive 21</vt:lpstr>
      <vt:lpstr>Diapositive 22</vt:lpstr>
      <vt:lpstr>Diapositive 23</vt:lpstr>
      <vt:lpstr>Diapositive 24</vt:lpstr>
      <vt:lpstr>Diapositive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EXTENTIONS NECESSAIRES </dc:title>
  <dc:creator>homelesss</dc:creator>
  <cp:lastModifiedBy>homelesss</cp:lastModifiedBy>
  <cp:revision>57</cp:revision>
  <dcterms:created xsi:type="dcterms:W3CDTF">2012-04-13T13:21:53Z</dcterms:created>
  <dcterms:modified xsi:type="dcterms:W3CDTF">2012-04-17T09:26:30Z</dcterms:modified>
</cp:coreProperties>
</file>