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7" r:id="rId2"/>
    <p:sldId id="258" r:id="rId3"/>
    <p:sldId id="259" r:id="rId4"/>
    <p:sldId id="260" r:id="rId5"/>
    <p:sldId id="261" r:id="rId6"/>
    <p:sldId id="262" r:id="rId7"/>
    <p:sldId id="263" r:id="rId8"/>
    <p:sldId id="264" r:id="rId9"/>
    <p:sldId id="265" r:id="rId10"/>
    <p:sldId id="266" r:id="rId11"/>
    <p:sldId id="273" r:id="rId12"/>
    <p:sldId id="267" r:id="rId13"/>
    <p:sldId id="268" r:id="rId14"/>
    <p:sldId id="274" r:id="rId15"/>
    <p:sldId id="275" r:id="rId16"/>
    <p:sldId id="276" r:id="rId17"/>
    <p:sldId id="277" r:id="rId18"/>
    <p:sldId id="278" r:id="rId19"/>
    <p:sldId id="279" r:id="rId20"/>
    <p:sldId id="280" r:id="rId21"/>
    <p:sldId id="281" r:id="rId22"/>
    <p:sldId id="282" r:id="rId23"/>
    <p:sldId id="283" r:id="rId24"/>
    <p:sldId id="284" r:id="rId25"/>
    <p:sldId id="269" r:id="rId26"/>
    <p:sldId id="270" r:id="rId27"/>
    <p:sldId id="271" r:id="rId28"/>
    <p:sldId id="272" r:id="rId29"/>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0CC547-2500-4FD0-883F-3F28D3701C5C}" type="datetimeFigureOut">
              <a:rPr lang="es-CL" smtClean="0"/>
              <a:pPr/>
              <a:t>01-05-2012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44A084-0F04-4530-9104-5F1CC655F0C6}"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DE05CC38-D98C-4DE9-8FBE-FA63D2732FC0}" type="slidenum">
              <a:rPr lang="es-ES" smtClean="0"/>
              <a:pPr/>
              <a:t>1</a:t>
            </a:fld>
            <a:endParaRPr lang="es-E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AD7EDD1F-85D2-4D6B-9899-2D82DA6126D0}" type="slidenum">
              <a:rPr lang="es-ES" smtClean="0"/>
              <a:pPr/>
              <a:t>10</a:t>
            </a:fld>
            <a:endParaRPr lang="es-E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4FDA40FF-D615-4DF7-AD9A-C85D08298C81}" type="slidenum">
              <a:rPr lang="es-ES" smtClean="0"/>
              <a:pPr/>
              <a:t>12</a:t>
            </a:fld>
            <a:endParaRPr lang="es-E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7F2C1783-E508-4EDA-9D97-1A73B700E555}" type="slidenum">
              <a:rPr lang="es-ES" smtClean="0"/>
              <a:pPr/>
              <a:t>13</a:t>
            </a:fld>
            <a:endParaRPr lang="es-E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fld id="{1544A084-0F04-4530-9104-5F1CC655F0C6}" type="slidenum">
              <a:rPr lang="es-CL" smtClean="0"/>
              <a:pPr/>
              <a:t>17</a:t>
            </a:fld>
            <a:endParaRPr lang="es-C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6CBEC355-D890-448A-8273-E2C317261AD5}" type="slidenum">
              <a:rPr lang="es-ES" smtClean="0"/>
              <a:pPr/>
              <a:t>25</a:t>
            </a:fld>
            <a:endParaRPr lang="es-E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CE5A2CA5-4274-43C4-AAF0-598F6D24D287}" type="slidenum">
              <a:rPr lang="es-ES" smtClean="0"/>
              <a:pPr/>
              <a:t>26</a:t>
            </a:fld>
            <a:endParaRPr lang="es-ES"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E0BA4C90-8A61-457D-9BF8-68F676A8CC55}" type="slidenum">
              <a:rPr lang="es-ES" smtClean="0"/>
              <a:pPr/>
              <a:t>27</a:t>
            </a:fld>
            <a:endParaRPr lang="es-E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81BE9C52-E793-43D3-ADF3-D2258238805E}" type="slidenum">
              <a:rPr lang="es-ES" smtClean="0"/>
              <a:pPr/>
              <a:t>28</a:t>
            </a:fld>
            <a:endParaRPr lang="es-ES"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D8B36F57-9F50-4438-8937-1D32CB1965BD}" type="slidenum">
              <a:rPr lang="es-ES" smtClean="0"/>
              <a:pPr/>
              <a:t>2</a:t>
            </a:fld>
            <a:endParaRPr lang="es-ES"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8042205A-51C1-4718-80F3-7488F3B0B153}" type="slidenum">
              <a:rPr lang="es-ES" smtClean="0"/>
              <a:pPr/>
              <a:t>3</a:t>
            </a:fld>
            <a:endParaRPr lang="es-E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38D26925-74FA-4AE6-AA86-C5C20A314711}" type="slidenum">
              <a:rPr lang="es-ES" smtClean="0"/>
              <a:pPr/>
              <a:t>4</a:t>
            </a:fld>
            <a:endParaRPr lang="es-ES"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CFD362ED-90AF-4645-B01E-41FC289A85C6}" type="slidenum">
              <a:rPr lang="es-ES" smtClean="0"/>
              <a:pPr/>
              <a:t>5</a:t>
            </a:fld>
            <a:endParaRPr lang="es-ES"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3D0C185D-CCFF-437B-8927-4011FFEB1BB2}" type="slidenum">
              <a:rPr lang="es-ES" smtClean="0"/>
              <a:pPr/>
              <a:t>6</a:t>
            </a:fld>
            <a:endParaRPr lang="es-E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33E0D3BC-1F53-4900-805A-4FF759B1C2F9}" type="slidenum">
              <a:rPr lang="es-ES" smtClean="0"/>
              <a:pPr/>
              <a:t>7</a:t>
            </a:fld>
            <a:endParaRPr lang="es-E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82C9FB3A-B251-474F-867D-AF4A98CD967C}" type="slidenum">
              <a:rPr lang="es-ES" smtClean="0"/>
              <a:pPr/>
              <a:t>8</a:t>
            </a:fld>
            <a:endParaRPr lang="es-E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32FAFBB3-8620-41AF-AB0F-4BC44FC46E50}" type="slidenum">
              <a:rPr lang="es-ES" smtClean="0"/>
              <a:pPr/>
              <a:t>9</a:t>
            </a:fld>
            <a:endParaRPr lang="es-ES"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A1EE637-C61E-4E3A-A1C7-63E88B771C36}" type="datetimeFigureOut">
              <a:rPr lang="es-CL" smtClean="0"/>
              <a:pPr/>
              <a:t>01-05-2012</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0438EB6F-9D04-45CA-8BB1-D9D632F8A48D}"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1EE637-C61E-4E3A-A1C7-63E88B771C36}" type="datetimeFigureOut">
              <a:rPr lang="es-CL" smtClean="0"/>
              <a:pPr/>
              <a:t>01-05-2012</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38EB6F-9D04-45CA-8BB1-D9D632F8A48D}"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stemas-auxiliares.blogspot.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www.sabelotodo.org/aparatos/compresor.html" TargetMode="External"/><Relationship Id="rId2" Type="http://schemas.openxmlformats.org/officeDocument/2006/relationships/hyperlink" Target="http://www.sabelotodo.org/automovil/motores.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jpe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WordArt 5"/>
          <p:cNvSpPr>
            <a:spLocks noChangeArrowheads="1" noChangeShapeType="1" noTextEdit="1"/>
          </p:cNvSpPr>
          <p:nvPr/>
        </p:nvSpPr>
        <p:spPr bwMode="auto">
          <a:xfrm>
            <a:off x="1187450" y="1916113"/>
            <a:ext cx="6842125" cy="2879725"/>
          </a:xfrm>
          <a:prstGeom prst="rect">
            <a:avLst/>
          </a:prstGeom>
        </p:spPr>
        <p:txBody>
          <a:bodyPr wrap="none" fromWordArt="1">
            <a:prstTxWarp prst="textPlain">
              <a:avLst>
                <a:gd name="adj" fmla="val 50000"/>
              </a:avLst>
            </a:prstTxWarp>
          </a:bodyPr>
          <a:lstStyle/>
          <a:p>
            <a:pPr algn="ctr"/>
            <a:r>
              <a:rPr lang="es-CL" sz="3600" kern="10" dirty="0">
                <a:ln w="9525">
                  <a:solidFill>
                    <a:srgbClr val="000000"/>
                  </a:solidFill>
                  <a:round/>
                  <a:headEnd/>
                  <a:tailEnd/>
                </a:ln>
                <a:latin typeface="Arial Black"/>
              </a:rPr>
              <a:t>Alimentación de </a:t>
            </a:r>
            <a:r>
              <a:rPr lang="es-CL" sz="3600" kern="10" dirty="0" smtClean="0">
                <a:ln w="9525">
                  <a:solidFill>
                    <a:srgbClr val="000000"/>
                  </a:solidFill>
                  <a:round/>
                  <a:headEnd/>
                  <a:tailEnd/>
                </a:ln>
                <a:latin typeface="Arial Black"/>
              </a:rPr>
              <a:t>Aire en</a:t>
            </a:r>
            <a:endParaRPr lang="es-CL" sz="3600" kern="10" dirty="0">
              <a:ln w="9525">
                <a:solidFill>
                  <a:srgbClr val="000000"/>
                </a:solidFill>
                <a:round/>
                <a:headEnd/>
                <a:tailEnd/>
              </a:ln>
              <a:latin typeface="Arial Black"/>
            </a:endParaRPr>
          </a:p>
          <a:p>
            <a:pPr algn="ctr"/>
            <a:r>
              <a:rPr lang="es-CL" sz="3600" kern="10" dirty="0">
                <a:ln w="9525">
                  <a:solidFill>
                    <a:srgbClr val="000000"/>
                  </a:solidFill>
                  <a:round/>
                  <a:headEnd/>
                  <a:tailEnd/>
                </a:ln>
                <a:latin typeface="Arial Black"/>
              </a:rPr>
              <a:t>Motores </a:t>
            </a:r>
            <a:r>
              <a:rPr lang="es-CL" sz="3600" kern="10" dirty="0" smtClean="0">
                <a:ln w="9525">
                  <a:solidFill>
                    <a:srgbClr val="000000"/>
                  </a:solidFill>
                  <a:round/>
                  <a:headEnd/>
                  <a:tailEnd/>
                </a:ln>
                <a:latin typeface="Arial Black"/>
              </a:rPr>
              <a:t>Diesel</a:t>
            </a:r>
          </a:p>
          <a:p>
            <a:pPr algn="ctr"/>
            <a:endParaRPr lang="es-ES_tradnl" sz="3600" kern="10" dirty="0" smtClean="0">
              <a:ln w="9525">
                <a:solidFill>
                  <a:srgbClr val="000000"/>
                </a:solidFill>
                <a:round/>
                <a:headEnd/>
                <a:tailEnd/>
              </a:ln>
              <a:latin typeface="Arial Black"/>
            </a:endParaRPr>
          </a:p>
          <a:p>
            <a:pPr algn="ctr"/>
            <a:r>
              <a:rPr lang="es-CL" sz="3600" dirty="0" smtClean="0">
                <a:hlinkClick r:id="rId3"/>
              </a:rPr>
              <a:t>http://sistemas-auxiliares.blogspot.com</a:t>
            </a:r>
            <a:endParaRPr lang="es-CL" sz="3600" kern="10" dirty="0">
              <a:ln w="9525">
                <a:solidFill>
                  <a:srgbClr val="000000"/>
                </a:solidFill>
                <a:round/>
                <a:headEnd/>
                <a:tailEnd/>
              </a:ln>
              <a:latin typeface="Arial Black"/>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WordArt 4"/>
          <p:cNvSpPr>
            <a:spLocks noChangeArrowheads="1" noChangeShapeType="1" noTextEdit="1"/>
          </p:cNvSpPr>
          <p:nvPr/>
        </p:nvSpPr>
        <p:spPr bwMode="auto">
          <a:xfrm>
            <a:off x="1979712" y="548680"/>
            <a:ext cx="4896544" cy="792088"/>
          </a:xfrm>
          <a:prstGeom prst="rect">
            <a:avLst/>
          </a:prstGeom>
        </p:spPr>
        <p:txBody>
          <a:bodyPr wrap="none" fromWordArt="1">
            <a:prstTxWarp prst="textPlain">
              <a:avLst>
                <a:gd name="adj" fmla="val 50000"/>
              </a:avLst>
            </a:prstTxWarp>
          </a:bodyPr>
          <a:lstStyle/>
          <a:p>
            <a:pPr algn="ctr"/>
            <a:r>
              <a:rPr lang="es-CL" sz="3600" kern="10" dirty="0">
                <a:ln w="9525">
                  <a:solidFill>
                    <a:srgbClr val="000000"/>
                  </a:solidFill>
                  <a:round/>
                  <a:headEnd/>
                  <a:tailEnd/>
                </a:ln>
                <a:latin typeface="Arial Black"/>
              </a:rPr>
              <a:t>Turboalimentador</a:t>
            </a:r>
          </a:p>
        </p:txBody>
      </p:sp>
      <p:sp>
        <p:nvSpPr>
          <p:cNvPr id="16387" name="Text Box 5"/>
          <p:cNvSpPr txBox="1">
            <a:spLocks noChangeArrowheads="1"/>
          </p:cNvSpPr>
          <p:nvPr/>
        </p:nvSpPr>
        <p:spPr bwMode="auto">
          <a:xfrm>
            <a:off x="899592" y="1916832"/>
            <a:ext cx="7776864" cy="1477328"/>
          </a:xfrm>
          <a:prstGeom prst="rect">
            <a:avLst/>
          </a:prstGeom>
          <a:noFill/>
          <a:ln w="9525">
            <a:noFill/>
            <a:miter lim="800000"/>
            <a:headEnd/>
            <a:tailEnd/>
          </a:ln>
        </p:spPr>
        <p:txBody>
          <a:bodyPr wrap="square">
            <a:spAutoFit/>
          </a:bodyPr>
          <a:lstStyle/>
          <a:p>
            <a:pPr>
              <a:spcBef>
                <a:spcPct val="50000"/>
              </a:spcBef>
            </a:pPr>
            <a:r>
              <a:rPr lang="es-MX" dirty="0"/>
              <a:t>Los motores de los tractores actuales son muy revolucionados y por lo tanto requieren la entrada de mucho aire.</a:t>
            </a:r>
          </a:p>
          <a:p>
            <a:pPr>
              <a:spcBef>
                <a:spcPct val="50000"/>
              </a:spcBef>
            </a:pPr>
            <a:r>
              <a:rPr lang="es-MX" dirty="0"/>
              <a:t>Sin embargo los cilindros no se llenan completamente de aire.</a:t>
            </a:r>
          </a:p>
          <a:p>
            <a:pPr>
              <a:spcBef>
                <a:spcPct val="50000"/>
              </a:spcBef>
            </a:pPr>
            <a:r>
              <a:rPr lang="es-MX" dirty="0"/>
              <a:t>Hay pérdidas de potencia por la altura sobre el nivel del mar. (1% cada 100 m)</a:t>
            </a:r>
            <a:endParaRPr lang="es-ES" dirty="0"/>
          </a:p>
        </p:txBody>
      </p:sp>
      <p:sp>
        <p:nvSpPr>
          <p:cNvPr id="16388" name="Text Box 6"/>
          <p:cNvSpPr txBox="1">
            <a:spLocks noChangeArrowheads="1"/>
          </p:cNvSpPr>
          <p:nvPr/>
        </p:nvSpPr>
        <p:spPr bwMode="auto">
          <a:xfrm>
            <a:off x="971550" y="3860800"/>
            <a:ext cx="6985000" cy="2244725"/>
          </a:xfrm>
          <a:prstGeom prst="rect">
            <a:avLst/>
          </a:prstGeom>
          <a:noFill/>
          <a:ln w="9525">
            <a:noFill/>
            <a:miter lim="800000"/>
            <a:headEnd/>
            <a:tailEnd/>
          </a:ln>
        </p:spPr>
        <p:txBody>
          <a:bodyPr>
            <a:spAutoFit/>
          </a:bodyPr>
          <a:lstStyle/>
          <a:p>
            <a:pPr>
              <a:spcBef>
                <a:spcPct val="50000"/>
              </a:spcBef>
            </a:pPr>
            <a:r>
              <a:rPr lang="es-ES" sz="2400" b="1" dirty="0"/>
              <a:t>Turbocompresor:</a:t>
            </a:r>
            <a:r>
              <a:rPr lang="es-ES" dirty="0"/>
              <a:t>  Es una maquina que aprovecha la energía de los gases de </a:t>
            </a:r>
            <a:r>
              <a:rPr lang="es-ES"/>
              <a:t>escape </a:t>
            </a:r>
            <a:r>
              <a:rPr lang="es-ES" smtClean="0"/>
              <a:t>de </a:t>
            </a:r>
            <a:r>
              <a:rPr lang="es-ES" dirty="0"/>
              <a:t>un motor y la usa para comprimir el aire fresco del conducto de admisión:</a:t>
            </a:r>
          </a:p>
          <a:p>
            <a:pPr>
              <a:spcBef>
                <a:spcPct val="50000"/>
              </a:spcBef>
            </a:pPr>
            <a:r>
              <a:rPr lang="es-ES" b="1" u="sng" dirty="0"/>
              <a:t>Turbina:</a:t>
            </a:r>
            <a:r>
              <a:rPr lang="es-ES" dirty="0"/>
              <a:t>  Accionada por los gases de escape</a:t>
            </a:r>
          </a:p>
          <a:p>
            <a:pPr>
              <a:spcBef>
                <a:spcPct val="50000"/>
              </a:spcBef>
            </a:pPr>
            <a:r>
              <a:rPr lang="es-ES" b="1" u="sng" dirty="0"/>
              <a:t>Compresor: </a:t>
            </a:r>
            <a:r>
              <a:rPr lang="es-ES" dirty="0"/>
              <a:t> Comprime los gases del conducto de  admisión.</a:t>
            </a:r>
          </a:p>
          <a:p>
            <a:pPr>
              <a:spcBef>
                <a:spcPct val="50000"/>
              </a:spcBef>
            </a:pPr>
            <a:r>
              <a:rPr lang="es-ES" dirty="0"/>
              <a:t> Ambos están unidos por un eje que los hace girar solidarios.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smtClean="0"/>
              <a:t>Tratamiento de gases en sobrealimentación </a:t>
            </a:r>
            <a:endParaRPr lang="es-CL" dirty="0"/>
          </a:p>
        </p:txBody>
      </p:sp>
      <p:pic>
        <p:nvPicPr>
          <p:cNvPr id="47106" name="Picture 2" descr="Tubo de escape y filtro de aire - Borrador"/>
          <p:cNvPicPr>
            <a:picLocks noChangeAspect="1" noChangeArrowheads="1"/>
          </p:cNvPicPr>
          <p:nvPr/>
        </p:nvPicPr>
        <p:blipFill>
          <a:blip r:embed="rId2" cstate="print"/>
          <a:srcRect/>
          <a:stretch>
            <a:fillRect/>
          </a:stretch>
        </p:blipFill>
        <p:spPr bwMode="auto">
          <a:xfrm>
            <a:off x="899592" y="1362990"/>
            <a:ext cx="7272808" cy="549501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esquema_turbo_1"/>
          <p:cNvPicPr>
            <a:picLocks noChangeAspect="1" noChangeArrowheads="1"/>
          </p:cNvPicPr>
          <p:nvPr/>
        </p:nvPicPr>
        <p:blipFill>
          <a:blip r:embed="rId3" cstate="print"/>
          <a:srcRect/>
          <a:stretch>
            <a:fillRect/>
          </a:stretch>
        </p:blipFill>
        <p:spPr bwMode="auto">
          <a:xfrm>
            <a:off x="719138" y="260350"/>
            <a:ext cx="7705725" cy="3390900"/>
          </a:xfrm>
          <a:prstGeom prst="rect">
            <a:avLst/>
          </a:prstGeom>
          <a:noFill/>
          <a:ln w="9525">
            <a:noFill/>
            <a:miter lim="800000"/>
            <a:headEnd/>
            <a:tailEnd/>
          </a:ln>
        </p:spPr>
      </p:pic>
      <p:sp>
        <p:nvSpPr>
          <p:cNvPr id="17411" name="Text Box 5"/>
          <p:cNvSpPr txBox="1">
            <a:spLocks noChangeArrowheads="1"/>
          </p:cNvSpPr>
          <p:nvPr/>
        </p:nvSpPr>
        <p:spPr bwMode="auto">
          <a:xfrm>
            <a:off x="827088" y="3789363"/>
            <a:ext cx="7921625" cy="2840037"/>
          </a:xfrm>
          <a:prstGeom prst="rect">
            <a:avLst/>
          </a:prstGeom>
          <a:noFill/>
          <a:ln w="9525">
            <a:noFill/>
            <a:miter lim="800000"/>
            <a:headEnd/>
            <a:tailEnd/>
          </a:ln>
        </p:spPr>
        <p:txBody>
          <a:bodyPr>
            <a:spAutoFit/>
          </a:bodyPr>
          <a:lstStyle/>
          <a:p>
            <a:pPr>
              <a:spcBef>
                <a:spcPct val="50000"/>
              </a:spcBef>
            </a:pPr>
            <a:r>
              <a:rPr lang="es-ES"/>
              <a:t>Los gases de escape de salida del motor  atraviesan una turbina , entrando por su zona radial y abandonándola por su zona axial.</a:t>
            </a:r>
          </a:p>
          <a:p>
            <a:pPr>
              <a:spcBef>
                <a:spcPct val="50000"/>
              </a:spcBef>
            </a:pPr>
            <a:r>
              <a:rPr lang="es-ES"/>
              <a:t>Estos gases se expanden en los alabes de  la turbina, acelerando su velocidad, la cual se transmite al rodete por el cambio de dirección que este les proporciona.  Así ceden la  energía térmica  transformándose en energía cinética, haciendo girar al rodete de la turbina.</a:t>
            </a:r>
          </a:p>
          <a:p>
            <a:pPr>
              <a:spcBef>
                <a:spcPct val="50000"/>
              </a:spcBef>
            </a:pPr>
            <a:r>
              <a:rPr lang="es-ES"/>
              <a:t> El rodete de la turbina está unido por un eje a otro rodete, que es un compresor que aspira aire por la zona central y lo descarga por la zona radial y se  mandan al colector.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turbo-parts"/>
          <p:cNvPicPr>
            <a:picLocks noChangeAspect="1" noChangeArrowheads="1"/>
          </p:cNvPicPr>
          <p:nvPr/>
        </p:nvPicPr>
        <p:blipFill>
          <a:blip r:embed="rId3" cstate="print"/>
          <a:srcRect/>
          <a:stretch>
            <a:fillRect/>
          </a:stretch>
        </p:blipFill>
        <p:spPr bwMode="auto">
          <a:xfrm>
            <a:off x="790575" y="549275"/>
            <a:ext cx="7561263" cy="4144963"/>
          </a:xfrm>
          <a:prstGeom prst="rect">
            <a:avLst/>
          </a:prstGeom>
          <a:noFill/>
          <a:ln w="9525">
            <a:noFill/>
            <a:miter lim="800000"/>
            <a:headEnd/>
            <a:tailEnd/>
          </a:ln>
        </p:spPr>
      </p:pic>
      <p:sp>
        <p:nvSpPr>
          <p:cNvPr id="18435" name="Text Box 5"/>
          <p:cNvSpPr txBox="1">
            <a:spLocks noChangeArrowheads="1"/>
          </p:cNvSpPr>
          <p:nvPr/>
        </p:nvSpPr>
        <p:spPr bwMode="auto">
          <a:xfrm>
            <a:off x="827088" y="5157788"/>
            <a:ext cx="8066087" cy="1466850"/>
          </a:xfrm>
          <a:prstGeom prst="rect">
            <a:avLst/>
          </a:prstGeom>
          <a:noFill/>
          <a:ln w="9525">
            <a:noFill/>
            <a:miter lim="800000"/>
            <a:headEnd/>
            <a:tailEnd/>
          </a:ln>
        </p:spPr>
        <p:txBody>
          <a:bodyPr>
            <a:spAutoFit/>
          </a:bodyPr>
          <a:lstStyle/>
          <a:p>
            <a:pPr>
              <a:spcBef>
                <a:spcPct val="50000"/>
              </a:spcBef>
            </a:pPr>
            <a:r>
              <a:rPr lang="es-MX"/>
              <a:t>El eje puede girar hasta a 80.000 o 100.000 rpm.  Además está a alta temperatura (600 °c)</a:t>
            </a:r>
          </a:p>
          <a:p>
            <a:pPr>
              <a:spcBef>
                <a:spcPct val="50000"/>
              </a:spcBef>
            </a:pPr>
            <a:r>
              <a:rPr lang="es-MX"/>
              <a:t>Al encender el tractor se deja calentar para que se lubrique el eje.</a:t>
            </a:r>
          </a:p>
          <a:p>
            <a:pPr>
              <a:spcBef>
                <a:spcPct val="50000"/>
              </a:spcBef>
            </a:pPr>
            <a:r>
              <a:rPr lang="es-MX"/>
              <a:t>Al terminar la labor se deja encendido el tractor para que se enfríe el turbo.</a:t>
            </a:r>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2" cstate="print"/>
          <a:srcRect/>
          <a:stretch>
            <a:fillRect/>
          </a:stretch>
        </p:blipFill>
        <p:spPr bwMode="auto">
          <a:xfrm>
            <a:off x="611560" y="332656"/>
            <a:ext cx="8045127" cy="60486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404664"/>
            <a:ext cx="6347048" cy="562074"/>
          </a:xfrm>
        </p:spPr>
        <p:txBody>
          <a:bodyPr>
            <a:noAutofit/>
          </a:bodyPr>
          <a:lstStyle/>
          <a:p>
            <a:r>
              <a:rPr lang="es-CL" sz="4000" b="1" dirty="0" smtClean="0"/>
              <a:t>SOBREALIMENTACIÓN</a:t>
            </a:r>
            <a:endParaRPr lang="es-CL" sz="4000" dirty="0"/>
          </a:p>
        </p:txBody>
      </p:sp>
      <p:sp>
        <p:nvSpPr>
          <p:cNvPr id="3" name="2 Marcador de contenido"/>
          <p:cNvSpPr>
            <a:spLocks noGrp="1"/>
          </p:cNvSpPr>
          <p:nvPr>
            <p:ph idx="1"/>
          </p:nvPr>
        </p:nvSpPr>
        <p:spPr>
          <a:xfrm>
            <a:off x="467544" y="1700808"/>
            <a:ext cx="8229600" cy="4525963"/>
          </a:xfrm>
        </p:spPr>
        <p:txBody>
          <a:bodyPr>
            <a:normAutofit fontScale="85000" lnSpcReduction="20000"/>
          </a:bodyPr>
          <a:lstStyle/>
          <a:p>
            <a:pPr marL="3175" indent="11113" algn="just">
              <a:buNone/>
            </a:pPr>
            <a:r>
              <a:rPr lang="es-CL" dirty="0" smtClean="0"/>
              <a:t>Cuando el </a:t>
            </a:r>
            <a:r>
              <a:rPr lang="es-CL" dirty="0" smtClean="0">
                <a:hlinkClick r:id="rId2"/>
              </a:rPr>
              <a:t>motor de combustión interna</a:t>
            </a:r>
            <a:r>
              <a:rPr lang="es-CL" dirty="0" smtClean="0"/>
              <a:t> realiza la carrera de admisión  puede hacer la aspiración de dos formas</a:t>
            </a:r>
            <a:r>
              <a:rPr lang="es-CL" dirty="0" smtClean="0"/>
              <a:t>:</a:t>
            </a:r>
          </a:p>
          <a:p>
            <a:pPr marL="3175" indent="11113" algn="just">
              <a:buNone/>
            </a:pPr>
            <a:endParaRPr lang="es-CL" dirty="0" smtClean="0"/>
          </a:p>
          <a:p>
            <a:r>
              <a:rPr lang="es-CL" b="1" dirty="0" smtClean="0"/>
              <a:t>Aspiración </a:t>
            </a:r>
            <a:r>
              <a:rPr lang="es-CL" b="1" dirty="0" smtClean="0"/>
              <a:t>natural </a:t>
            </a:r>
            <a:r>
              <a:rPr lang="es-CL" dirty="0" smtClean="0"/>
              <a:t>donde la propia succión natural del pistón sirve para llenar el cilindro.</a:t>
            </a:r>
            <a:br>
              <a:rPr lang="es-CL" dirty="0" smtClean="0"/>
            </a:br>
            <a:endParaRPr lang="es-CL" dirty="0" smtClean="0"/>
          </a:p>
          <a:p>
            <a:r>
              <a:rPr lang="es-CL" b="1" dirty="0" smtClean="0"/>
              <a:t>Aspiración forzada </a:t>
            </a:r>
            <a:r>
              <a:rPr lang="es-CL" dirty="0" smtClean="0"/>
              <a:t>donde la succión del pistón es asistida por un </a:t>
            </a:r>
            <a:r>
              <a:rPr lang="es-CL" dirty="0" smtClean="0">
                <a:hlinkClick r:id="rId3"/>
              </a:rPr>
              <a:t>compresor</a:t>
            </a:r>
            <a:r>
              <a:rPr lang="es-CL" dirty="0" smtClean="0"/>
              <a:t>.</a:t>
            </a:r>
            <a:r>
              <a:rPr lang="es-CL" dirty="0" smtClean="0"/>
              <a:t> </a:t>
            </a:r>
          </a:p>
          <a:p>
            <a:pPr>
              <a:buNone/>
            </a:pPr>
            <a:endParaRPr lang="es-CL" dirty="0" smtClean="0"/>
          </a:p>
          <a:p>
            <a:pPr marL="92075" indent="11113">
              <a:buNone/>
            </a:pPr>
            <a:r>
              <a:rPr lang="es-CL" dirty="0" smtClean="0"/>
              <a:t>Esta </a:t>
            </a:r>
            <a:r>
              <a:rPr lang="es-CL" dirty="0" smtClean="0"/>
              <a:t>aspiración forzada se conoce como sobrealimentación.</a:t>
            </a:r>
          </a:p>
          <a:p>
            <a:endParaRPr lang="es-C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b="1" dirty="0" smtClean="0"/>
              <a:t>Efectos de la sobrealimentación</a:t>
            </a:r>
            <a:endParaRPr lang="es-CL" b="1" dirty="0"/>
          </a:p>
        </p:txBody>
      </p:sp>
      <p:sp>
        <p:nvSpPr>
          <p:cNvPr id="3" name="2 Marcador de contenido"/>
          <p:cNvSpPr>
            <a:spLocks noGrp="1"/>
          </p:cNvSpPr>
          <p:nvPr>
            <p:ph idx="1"/>
          </p:nvPr>
        </p:nvSpPr>
        <p:spPr>
          <a:xfrm>
            <a:off x="539552" y="1484784"/>
            <a:ext cx="8352928" cy="4525963"/>
          </a:xfrm>
        </p:spPr>
        <p:txBody>
          <a:bodyPr/>
          <a:lstStyle/>
          <a:p>
            <a:r>
              <a:rPr lang="es-CL" dirty="0" smtClean="0"/>
              <a:t>L</a:t>
            </a:r>
            <a:r>
              <a:rPr lang="es-CL" dirty="0" smtClean="0"/>
              <a:t>a </a:t>
            </a:r>
            <a:r>
              <a:rPr lang="es-CL" dirty="0" smtClean="0"/>
              <a:t>presión </a:t>
            </a:r>
            <a:r>
              <a:rPr lang="es-CL" dirty="0" smtClean="0"/>
              <a:t>al </a:t>
            </a:r>
            <a:r>
              <a:rPr lang="es-CL" dirty="0" smtClean="0"/>
              <a:t>terminar la carrera de admisión es mayor que la presión atmosférica. </a:t>
            </a:r>
            <a:endParaRPr lang="es-CL" dirty="0" smtClean="0"/>
          </a:p>
          <a:p>
            <a:r>
              <a:rPr lang="es-CL" dirty="0" smtClean="0"/>
              <a:t>L</a:t>
            </a:r>
            <a:r>
              <a:rPr lang="es-CL" dirty="0" smtClean="0"/>
              <a:t>a </a:t>
            </a:r>
            <a:r>
              <a:rPr lang="es-CL" dirty="0" smtClean="0"/>
              <a:t>presión final del ciclo de compresión </a:t>
            </a:r>
            <a:r>
              <a:rPr lang="es-CL" dirty="0" smtClean="0"/>
              <a:t>es también </a:t>
            </a:r>
            <a:r>
              <a:rPr lang="es-CL" dirty="0" smtClean="0"/>
              <a:t>mayor</a:t>
            </a:r>
            <a:r>
              <a:rPr lang="es-CL" dirty="0" smtClean="0"/>
              <a:t>.</a:t>
            </a:r>
          </a:p>
          <a:p>
            <a:r>
              <a:rPr lang="es-CL" dirty="0" smtClean="0"/>
              <a:t> </a:t>
            </a:r>
            <a:r>
              <a:rPr lang="es-CL" dirty="0" smtClean="0"/>
              <a:t>El trabajo </a:t>
            </a:r>
            <a:r>
              <a:rPr lang="es-CL" dirty="0" smtClean="0"/>
              <a:t>del motor crece con el aumento de la presión final de la </a:t>
            </a:r>
            <a:r>
              <a:rPr lang="es-CL" dirty="0" smtClean="0"/>
              <a:t>compresión.</a:t>
            </a:r>
          </a:p>
          <a:p>
            <a:r>
              <a:rPr lang="es-CL" dirty="0" smtClean="0"/>
              <a:t> L</a:t>
            </a:r>
            <a:r>
              <a:rPr lang="es-CL" dirty="0" smtClean="0"/>
              <a:t>ogra </a:t>
            </a:r>
            <a:r>
              <a:rPr lang="es-CL" dirty="0" smtClean="0"/>
              <a:t>un aumento notable de la potencia entregada por el </a:t>
            </a:r>
            <a:r>
              <a:rPr lang="es-CL" dirty="0" smtClean="0"/>
              <a:t>motor.</a:t>
            </a:r>
            <a:endParaRPr lang="es-C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b="1" dirty="0" smtClean="0"/>
              <a:t>Consideraciones a tomar en cuenta con la Sobrealimentación</a:t>
            </a:r>
            <a:endParaRPr lang="es-CL" b="1" dirty="0"/>
          </a:p>
        </p:txBody>
      </p:sp>
      <p:sp>
        <p:nvSpPr>
          <p:cNvPr id="3" name="2 Marcador de contenido"/>
          <p:cNvSpPr>
            <a:spLocks noGrp="1"/>
          </p:cNvSpPr>
          <p:nvPr>
            <p:ph idx="1"/>
          </p:nvPr>
        </p:nvSpPr>
        <p:spPr>
          <a:xfrm>
            <a:off x="683568" y="2204864"/>
            <a:ext cx="8229600" cy="4061048"/>
          </a:xfrm>
        </p:spPr>
        <p:txBody>
          <a:bodyPr>
            <a:normAutofit fontScale="92500"/>
          </a:bodyPr>
          <a:lstStyle/>
          <a:p>
            <a:r>
              <a:rPr lang="es-CL" b="1" dirty="0" smtClean="0"/>
              <a:t>Cargas sobre las </a:t>
            </a:r>
            <a:r>
              <a:rPr lang="es-CL" b="1" dirty="0" smtClean="0"/>
              <a:t>piezas: </a:t>
            </a:r>
            <a:r>
              <a:rPr lang="es-CL" dirty="0" smtClean="0"/>
              <a:t>la </a:t>
            </a:r>
            <a:r>
              <a:rPr lang="es-CL" dirty="0" smtClean="0"/>
              <a:t>carga sobre </a:t>
            </a:r>
            <a:r>
              <a:rPr lang="es-CL" dirty="0" smtClean="0"/>
              <a:t>pistones</a:t>
            </a:r>
            <a:r>
              <a:rPr lang="es-CL" dirty="0" smtClean="0"/>
              <a:t>, bielas y </a:t>
            </a:r>
            <a:r>
              <a:rPr lang="es-CL" dirty="0" smtClean="0"/>
              <a:t>cigüeñal </a:t>
            </a:r>
            <a:r>
              <a:rPr lang="es-CL" dirty="0" smtClean="0"/>
              <a:t>se incrementan. Este incremento  </a:t>
            </a:r>
            <a:r>
              <a:rPr lang="es-CL" dirty="0" smtClean="0"/>
              <a:t>de carga afecta la durabilidad.</a:t>
            </a:r>
            <a:endParaRPr lang="es-CL" dirty="0" smtClean="0"/>
          </a:p>
          <a:p>
            <a:r>
              <a:rPr lang="es-CL" b="1" dirty="0" smtClean="0"/>
              <a:t>Consumo del compresor.</a:t>
            </a:r>
            <a:r>
              <a:rPr lang="es-CL" dirty="0" smtClean="0"/>
              <a:t> </a:t>
            </a:r>
            <a:r>
              <a:rPr lang="es-CL" dirty="0" smtClean="0"/>
              <a:t>la </a:t>
            </a:r>
            <a:r>
              <a:rPr lang="es-CL" dirty="0" smtClean="0"/>
              <a:t>energía consumida por un compresor depende </a:t>
            </a:r>
            <a:r>
              <a:rPr lang="es-CL" dirty="0" smtClean="0"/>
              <a:t>del </a:t>
            </a:r>
            <a:r>
              <a:rPr lang="es-CL" dirty="0" smtClean="0"/>
              <a:t>flujo de aire </a:t>
            </a:r>
            <a:r>
              <a:rPr lang="es-CL" dirty="0" smtClean="0"/>
              <a:t>y la </a:t>
            </a:r>
            <a:r>
              <a:rPr lang="es-CL" dirty="0" smtClean="0"/>
              <a:t>presión a que lo hace. A partir de cierto grado </a:t>
            </a:r>
            <a:r>
              <a:rPr lang="es-CL" dirty="0" smtClean="0"/>
              <a:t>las </a:t>
            </a:r>
            <a:r>
              <a:rPr lang="es-CL" dirty="0" smtClean="0"/>
              <a:t>ventajas en eficiencia energética </a:t>
            </a:r>
            <a:r>
              <a:rPr lang="es-CL" dirty="0" smtClean="0"/>
              <a:t>serán </a:t>
            </a:r>
            <a:r>
              <a:rPr lang="es-CL" dirty="0" smtClean="0"/>
              <a:t>consumidas por el propio compresor </a:t>
            </a:r>
            <a:r>
              <a:rPr lang="es-CL" dirty="0" smtClean="0"/>
              <a:t>.</a:t>
            </a:r>
            <a:endParaRPr lang="es-CL" dirty="0" smtClean="0"/>
          </a:p>
          <a:p>
            <a:pPr>
              <a:buNone/>
            </a:pPr>
            <a:endParaRPr lang="es-C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b="1" dirty="0" smtClean="0"/>
              <a:t>Mecanismos de sobrealimentación</a:t>
            </a:r>
            <a:endParaRPr lang="es-CL" dirty="0"/>
          </a:p>
        </p:txBody>
      </p:sp>
      <p:sp>
        <p:nvSpPr>
          <p:cNvPr id="3" name="2 Marcador de contenido"/>
          <p:cNvSpPr>
            <a:spLocks noGrp="1"/>
          </p:cNvSpPr>
          <p:nvPr>
            <p:ph idx="1"/>
          </p:nvPr>
        </p:nvSpPr>
        <p:spPr>
          <a:xfrm>
            <a:off x="611560" y="1916832"/>
            <a:ext cx="7632848" cy="3456384"/>
          </a:xfrm>
        </p:spPr>
        <p:txBody>
          <a:bodyPr>
            <a:noAutofit/>
          </a:bodyPr>
          <a:lstStyle/>
          <a:p>
            <a:pPr algn="just"/>
            <a:r>
              <a:rPr lang="es-CL" sz="3600" dirty="0" smtClean="0"/>
              <a:t>C</a:t>
            </a:r>
            <a:r>
              <a:rPr lang="es-CL" sz="3600" dirty="0" smtClean="0"/>
              <a:t>ompresor </a:t>
            </a:r>
            <a:r>
              <a:rPr lang="es-CL" sz="3600" dirty="0" smtClean="0"/>
              <a:t>helicoidal accionado mecánicamente desde el motor</a:t>
            </a:r>
            <a:r>
              <a:rPr lang="es-CL" sz="3600" dirty="0" smtClean="0"/>
              <a:t>.</a:t>
            </a:r>
          </a:p>
          <a:p>
            <a:pPr algn="just">
              <a:buNone/>
            </a:pPr>
            <a:endParaRPr lang="es-CL" sz="3600" dirty="0" smtClean="0"/>
          </a:p>
          <a:p>
            <a:pPr algn="just"/>
            <a:r>
              <a:rPr lang="es-CL" sz="3600" dirty="0" smtClean="0"/>
              <a:t>T</a:t>
            </a:r>
            <a:r>
              <a:rPr lang="es-CL" sz="3600" dirty="0" smtClean="0"/>
              <a:t>urbo-compresores </a:t>
            </a:r>
            <a:r>
              <a:rPr lang="es-CL" sz="3600" dirty="0" smtClean="0"/>
              <a:t>accionados por los gases de escape del motor</a:t>
            </a:r>
            <a:r>
              <a:rPr lang="es-CL" sz="3600" dirty="0" smtClean="0"/>
              <a:t>.</a:t>
            </a:r>
            <a:endParaRPr lang="es-CL" sz="3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5410944" cy="562074"/>
          </a:xfrm>
        </p:spPr>
        <p:txBody>
          <a:bodyPr>
            <a:noAutofit/>
          </a:bodyPr>
          <a:lstStyle/>
          <a:p>
            <a:r>
              <a:rPr lang="es-CL" sz="3600" b="1" dirty="0" smtClean="0"/>
              <a:t>Compresor H</a:t>
            </a:r>
            <a:r>
              <a:rPr lang="es-CL" sz="3600" b="1" dirty="0" smtClean="0"/>
              <a:t>elicoidal</a:t>
            </a:r>
            <a:endParaRPr lang="es-CL" sz="3600" b="1" dirty="0"/>
          </a:p>
        </p:txBody>
      </p:sp>
      <p:sp>
        <p:nvSpPr>
          <p:cNvPr id="3" name="2 Marcador de contenido"/>
          <p:cNvSpPr>
            <a:spLocks noGrp="1"/>
          </p:cNvSpPr>
          <p:nvPr>
            <p:ph idx="1"/>
          </p:nvPr>
        </p:nvSpPr>
        <p:spPr>
          <a:xfrm>
            <a:off x="395536" y="908720"/>
            <a:ext cx="5904656" cy="2836912"/>
          </a:xfrm>
        </p:spPr>
        <p:txBody>
          <a:bodyPr>
            <a:normAutofit/>
          </a:bodyPr>
          <a:lstStyle/>
          <a:p>
            <a:r>
              <a:rPr lang="es-CL" sz="2800" dirty="0" smtClean="0"/>
              <a:t>S</a:t>
            </a:r>
            <a:r>
              <a:rPr lang="es-CL" sz="2800" dirty="0" smtClean="0"/>
              <a:t>on </a:t>
            </a:r>
            <a:r>
              <a:rPr lang="es-CL" sz="2800" dirty="0" smtClean="0"/>
              <a:t>accionados desde el motor a través de correas o por medio de </a:t>
            </a:r>
            <a:r>
              <a:rPr lang="es-CL" sz="2800" dirty="0" smtClean="0"/>
              <a:t>engranajes.</a:t>
            </a:r>
          </a:p>
          <a:p>
            <a:r>
              <a:rPr lang="es-CL" sz="2800" dirty="0" smtClean="0"/>
              <a:t>Están </a:t>
            </a:r>
            <a:r>
              <a:rPr lang="es-CL" sz="2800" dirty="0" smtClean="0"/>
              <a:t>constituidos por dos rotores lobulados </a:t>
            </a:r>
            <a:r>
              <a:rPr lang="es-CL" sz="2800" dirty="0" smtClean="0"/>
              <a:t>que </a:t>
            </a:r>
            <a:r>
              <a:rPr lang="es-CL" sz="2800" dirty="0" smtClean="0"/>
              <a:t>giran sincronizados a través de un engranaje </a:t>
            </a:r>
            <a:r>
              <a:rPr lang="es-CL" sz="2800" dirty="0" smtClean="0"/>
              <a:t>interno.</a:t>
            </a:r>
          </a:p>
          <a:p>
            <a:endParaRPr lang="es-CL" sz="2800" dirty="0"/>
          </a:p>
        </p:txBody>
      </p:sp>
      <p:pic>
        <p:nvPicPr>
          <p:cNvPr id="27650" name="Picture 2" descr="foto"/>
          <p:cNvPicPr>
            <a:picLocks noChangeAspect="1" noChangeArrowheads="1"/>
          </p:cNvPicPr>
          <p:nvPr/>
        </p:nvPicPr>
        <p:blipFill>
          <a:blip r:embed="rId2" cstate="print"/>
          <a:srcRect/>
          <a:stretch>
            <a:fillRect/>
          </a:stretch>
        </p:blipFill>
        <p:spPr bwMode="auto">
          <a:xfrm>
            <a:off x="611560" y="3933056"/>
            <a:ext cx="3877354" cy="2592288"/>
          </a:xfrm>
          <a:prstGeom prst="rect">
            <a:avLst/>
          </a:prstGeom>
          <a:noFill/>
        </p:spPr>
      </p:pic>
      <p:pic>
        <p:nvPicPr>
          <p:cNvPr id="27652" name="Picture 4" descr="esquema"/>
          <p:cNvPicPr>
            <a:picLocks noChangeAspect="1" noChangeArrowheads="1"/>
          </p:cNvPicPr>
          <p:nvPr/>
        </p:nvPicPr>
        <p:blipFill>
          <a:blip r:embed="rId3" cstate="print"/>
          <a:srcRect/>
          <a:stretch>
            <a:fillRect/>
          </a:stretch>
        </p:blipFill>
        <p:spPr bwMode="auto">
          <a:xfrm>
            <a:off x="4572000" y="3933056"/>
            <a:ext cx="4240854" cy="2592288"/>
          </a:xfrm>
          <a:prstGeom prst="rect">
            <a:avLst/>
          </a:prstGeom>
          <a:noFill/>
        </p:spPr>
      </p:pic>
      <p:pic>
        <p:nvPicPr>
          <p:cNvPr id="27654" name="Picture 6" descr="esquema"/>
          <p:cNvPicPr>
            <a:picLocks noChangeAspect="1" noChangeArrowheads="1"/>
          </p:cNvPicPr>
          <p:nvPr/>
        </p:nvPicPr>
        <p:blipFill>
          <a:blip r:embed="rId4" cstate="print"/>
          <a:srcRect/>
          <a:stretch>
            <a:fillRect/>
          </a:stretch>
        </p:blipFill>
        <p:spPr bwMode="auto">
          <a:xfrm>
            <a:off x="6252900" y="260648"/>
            <a:ext cx="2465873" cy="331236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WordArt 4"/>
          <p:cNvSpPr>
            <a:spLocks noChangeArrowheads="1" noChangeShapeType="1" noTextEdit="1"/>
          </p:cNvSpPr>
          <p:nvPr/>
        </p:nvSpPr>
        <p:spPr bwMode="auto">
          <a:xfrm>
            <a:off x="1979613" y="260350"/>
            <a:ext cx="4824412" cy="935038"/>
          </a:xfrm>
          <a:prstGeom prst="rect">
            <a:avLst/>
          </a:prstGeom>
        </p:spPr>
        <p:txBody>
          <a:bodyPr wrap="none" fromWordArt="1">
            <a:prstTxWarp prst="textPlain">
              <a:avLst>
                <a:gd name="adj" fmla="val 50000"/>
              </a:avLst>
            </a:prstTxWarp>
          </a:bodyPr>
          <a:lstStyle/>
          <a:p>
            <a:pPr algn="ctr"/>
            <a:r>
              <a:rPr lang="es-CL" sz="3600" kern="10" dirty="0" smtClean="0">
                <a:ln w="9525">
                  <a:solidFill>
                    <a:srgbClr val="000000"/>
                  </a:solidFill>
                  <a:round/>
                  <a:headEnd/>
                  <a:tailEnd/>
                </a:ln>
                <a:latin typeface="Arial Black"/>
              </a:rPr>
              <a:t>Admisión </a:t>
            </a:r>
            <a:r>
              <a:rPr lang="es-CL" sz="3600" kern="10" dirty="0">
                <a:ln w="9525">
                  <a:solidFill>
                    <a:srgbClr val="000000"/>
                  </a:solidFill>
                  <a:round/>
                  <a:headEnd/>
                  <a:tailEnd/>
                </a:ln>
                <a:latin typeface="Arial Black"/>
              </a:rPr>
              <a:t>de Aire</a:t>
            </a:r>
          </a:p>
        </p:txBody>
      </p:sp>
      <p:sp>
        <p:nvSpPr>
          <p:cNvPr id="9219" name="Text Box 6"/>
          <p:cNvSpPr txBox="1">
            <a:spLocks noChangeArrowheads="1"/>
          </p:cNvSpPr>
          <p:nvPr/>
        </p:nvSpPr>
        <p:spPr bwMode="auto">
          <a:xfrm>
            <a:off x="539750" y="1557338"/>
            <a:ext cx="8208714" cy="3016210"/>
          </a:xfrm>
          <a:prstGeom prst="rect">
            <a:avLst/>
          </a:prstGeom>
          <a:noFill/>
          <a:ln w="9525">
            <a:noFill/>
            <a:miter lim="800000"/>
            <a:headEnd/>
            <a:tailEnd/>
          </a:ln>
        </p:spPr>
        <p:txBody>
          <a:bodyPr wrap="square">
            <a:spAutoFit/>
          </a:bodyPr>
          <a:lstStyle/>
          <a:p>
            <a:pPr>
              <a:spcBef>
                <a:spcPct val="50000"/>
              </a:spcBef>
            </a:pPr>
            <a:r>
              <a:rPr lang="es-MX" sz="2000" dirty="0"/>
              <a:t>El aire ambiental de trabajo de los tractores es generalmente rico en polvo, el cual está compuesto de partículas de piedra, arcillas, materia orgánica y compuestos químicos.</a:t>
            </a:r>
          </a:p>
          <a:p>
            <a:pPr>
              <a:spcBef>
                <a:spcPct val="50000"/>
              </a:spcBef>
            </a:pPr>
            <a:r>
              <a:rPr lang="es-MX" sz="2000" dirty="0"/>
              <a:t>Al entrar en el motor rallan y deterioran sus partes internas, que se mueven con poca holgura.</a:t>
            </a:r>
          </a:p>
          <a:p>
            <a:pPr>
              <a:spcBef>
                <a:spcPct val="50000"/>
              </a:spcBef>
            </a:pPr>
            <a:r>
              <a:rPr lang="es-MX" sz="2000" dirty="0"/>
              <a:t>Se adhiere al aceite de engrase, creando una pasta esmeril que desgasta los cilindros y pistones:  Fuga de gases, pérdida de compresión y potencia.</a:t>
            </a:r>
          </a:p>
          <a:p>
            <a:pPr>
              <a:spcBef>
                <a:spcPct val="50000"/>
              </a:spcBef>
            </a:pPr>
            <a:r>
              <a:rPr lang="es-MX" sz="2000" dirty="0"/>
              <a:t>Desgasta los cojinetes de la biela, del cigüeñal y del árbol de levas.</a:t>
            </a:r>
            <a:endParaRPr lang="es-ES" sz="2000" dirty="0"/>
          </a:p>
        </p:txBody>
      </p:sp>
      <p:sp>
        <p:nvSpPr>
          <p:cNvPr id="9220" name="Text Box 7"/>
          <p:cNvSpPr txBox="1">
            <a:spLocks noChangeArrowheads="1"/>
          </p:cNvSpPr>
          <p:nvPr/>
        </p:nvSpPr>
        <p:spPr bwMode="auto">
          <a:xfrm>
            <a:off x="611188" y="4508500"/>
            <a:ext cx="7705725" cy="1169551"/>
          </a:xfrm>
          <a:prstGeom prst="rect">
            <a:avLst/>
          </a:prstGeom>
          <a:noFill/>
          <a:ln w="9525">
            <a:noFill/>
            <a:miter lim="800000"/>
            <a:headEnd/>
            <a:tailEnd/>
          </a:ln>
        </p:spPr>
        <p:txBody>
          <a:bodyPr>
            <a:spAutoFit/>
          </a:bodyPr>
          <a:lstStyle/>
          <a:p>
            <a:pPr>
              <a:spcBef>
                <a:spcPct val="50000"/>
              </a:spcBef>
            </a:pPr>
            <a:r>
              <a:rPr lang="es-MX" sz="2000" dirty="0"/>
              <a:t>Al motor entran de 12.000 a 13.000 l de aire por cada l de </a:t>
            </a:r>
            <a:r>
              <a:rPr lang="es-MX" sz="2000" dirty="0" smtClean="0"/>
              <a:t>gasoil</a:t>
            </a:r>
            <a:r>
              <a:rPr lang="es-MX" sz="2000" dirty="0"/>
              <a:t>.</a:t>
            </a:r>
          </a:p>
          <a:p>
            <a:pPr>
              <a:spcBef>
                <a:spcPct val="50000"/>
              </a:spcBef>
            </a:pPr>
            <a:r>
              <a:rPr lang="es-MX" sz="2000" dirty="0"/>
              <a:t>Si el motor consume 8 l de gas-</a:t>
            </a:r>
            <a:r>
              <a:rPr lang="es-MX" sz="2000" dirty="0" err="1"/>
              <a:t>oil</a:t>
            </a:r>
            <a:r>
              <a:rPr lang="es-MX" sz="2000" dirty="0"/>
              <a:t> / hora de trabajo:  En un día de 8 horas aspirará de 96.000 a 104.000 l de aire.</a:t>
            </a:r>
            <a:endParaRPr lang="es-ES" sz="2000" dirty="0"/>
          </a:p>
        </p:txBody>
      </p:sp>
      <p:sp>
        <p:nvSpPr>
          <p:cNvPr id="9221" name="Text Box 8"/>
          <p:cNvSpPr txBox="1">
            <a:spLocks noChangeArrowheads="1"/>
          </p:cNvSpPr>
          <p:nvPr/>
        </p:nvSpPr>
        <p:spPr bwMode="auto">
          <a:xfrm>
            <a:off x="683568" y="5733256"/>
            <a:ext cx="7705725" cy="944563"/>
          </a:xfrm>
          <a:prstGeom prst="rect">
            <a:avLst/>
          </a:prstGeom>
          <a:noFill/>
          <a:ln w="9525">
            <a:noFill/>
            <a:miter lim="800000"/>
            <a:headEnd/>
            <a:tailEnd/>
          </a:ln>
        </p:spPr>
        <p:txBody>
          <a:bodyPr>
            <a:spAutoFit/>
          </a:bodyPr>
          <a:lstStyle/>
          <a:p>
            <a:pPr algn="ctr">
              <a:spcBef>
                <a:spcPct val="50000"/>
              </a:spcBef>
            </a:pPr>
            <a:r>
              <a:rPr lang="es-MX" sz="2400" dirty="0">
                <a:solidFill>
                  <a:srgbClr val="CC3300"/>
                </a:solidFill>
              </a:rPr>
              <a:t>El aire debe entrar limpio para lo que se usa un </a:t>
            </a:r>
            <a:r>
              <a:rPr lang="es-MX" sz="3200" dirty="0">
                <a:solidFill>
                  <a:srgbClr val="CC3300"/>
                </a:solidFill>
              </a:rPr>
              <a:t>FILTRO</a:t>
            </a:r>
            <a:r>
              <a:rPr lang="es-MX" sz="2400" dirty="0">
                <a:solidFill>
                  <a:srgbClr val="CC3300"/>
                </a:solidFill>
              </a:rPr>
              <a:t>.</a:t>
            </a:r>
            <a:endParaRPr lang="es-ES" sz="2400" dirty="0">
              <a:solidFill>
                <a:srgbClr val="CC33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404664"/>
            <a:ext cx="5987008" cy="706090"/>
          </a:xfrm>
        </p:spPr>
        <p:txBody>
          <a:bodyPr>
            <a:normAutofit fontScale="90000"/>
          </a:bodyPr>
          <a:lstStyle/>
          <a:p>
            <a:r>
              <a:rPr lang="es-CL" b="1" dirty="0" smtClean="0"/>
              <a:t>Turbo-compresores</a:t>
            </a:r>
            <a:endParaRPr lang="es-CL" b="1" dirty="0"/>
          </a:p>
        </p:txBody>
      </p:sp>
      <p:sp>
        <p:nvSpPr>
          <p:cNvPr id="3" name="2 Marcador de contenido"/>
          <p:cNvSpPr>
            <a:spLocks noGrp="1"/>
          </p:cNvSpPr>
          <p:nvPr>
            <p:ph idx="1"/>
          </p:nvPr>
        </p:nvSpPr>
        <p:spPr>
          <a:xfrm>
            <a:off x="457200" y="1600201"/>
            <a:ext cx="8229600" cy="3917031"/>
          </a:xfrm>
        </p:spPr>
        <p:txBody>
          <a:bodyPr/>
          <a:lstStyle/>
          <a:p>
            <a:r>
              <a:rPr lang="es-CL" dirty="0" smtClean="0"/>
              <a:t>Dispositivo aprovecha </a:t>
            </a:r>
            <a:r>
              <a:rPr lang="es-CL" dirty="0" smtClean="0"/>
              <a:t>la energía de los gases de escape para mover una turbina en cuyo eje está acoplado un compresor de </a:t>
            </a:r>
            <a:r>
              <a:rPr lang="es-CL" dirty="0" smtClean="0"/>
              <a:t>hélice.</a:t>
            </a:r>
          </a:p>
          <a:p>
            <a:r>
              <a:rPr lang="es-CL" dirty="0" smtClean="0"/>
              <a:t>Las </a:t>
            </a:r>
            <a:r>
              <a:rPr lang="es-CL" dirty="0" smtClean="0"/>
              <a:t>altas temperaturas de los gases de escape y las altas velocidades de rotación de estos aparatos hacen que los turbo-compresores sean dispositivos caros y sensibles</a:t>
            </a:r>
            <a:endParaRPr lang="es-C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60648"/>
            <a:ext cx="7427168" cy="706090"/>
          </a:xfrm>
        </p:spPr>
        <p:txBody>
          <a:bodyPr>
            <a:normAutofit fontScale="90000"/>
          </a:bodyPr>
          <a:lstStyle/>
          <a:p>
            <a:r>
              <a:rPr lang="es-ES_tradnl" b="1" dirty="0" smtClean="0"/>
              <a:t>Esquema Turbocompresor</a:t>
            </a:r>
            <a:endParaRPr lang="es-CL" b="1" dirty="0"/>
          </a:p>
        </p:txBody>
      </p:sp>
      <p:pic>
        <p:nvPicPr>
          <p:cNvPr id="55298" name="Picture 2" descr="esquema"/>
          <p:cNvPicPr>
            <a:picLocks noChangeAspect="1" noChangeArrowheads="1"/>
          </p:cNvPicPr>
          <p:nvPr/>
        </p:nvPicPr>
        <p:blipFill>
          <a:blip r:embed="rId2" cstate="print"/>
          <a:srcRect/>
          <a:stretch>
            <a:fillRect/>
          </a:stretch>
        </p:blipFill>
        <p:spPr bwMode="auto">
          <a:xfrm>
            <a:off x="422500" y="1100053"/>
            <a:ext cx="8397972" cy="5446688"/>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332656"/>
            <a:ext cx="3816424" cy="1584176"/>
          </a:xfrm>
        </p:spPr>
        <p:txBody>
          <a:bodyPr>
            <a:normAutofit fontScale="90000"/>
          </a:bodyPr>
          <a:lstStyle/>
          <a:p>
            <a:r>
              <a:rPr lang="es-CL" sz="3600" b="1" dirty="0" smtClean="0"/>
              <a:t>Válvula </a:t>
            </a:r>
            <a:r>
              <a:rPr lang="es-CL" sz="3600" b="1" dirty="0" smtClean="0"/>
              <a:t>limitadora de la velocidad de </a:t>
            </a:r>
            <a:r>
              <a:rPr lang="es-CL" sz="3600" b="1" dirty="0" smtClean="0"/>
              <a:t>giro</a:t>
            </a:r>
            <a:br>
              <a:rPr lang="es-CL" sz="3600" b="1" dirty="0" smtClean="0"/>
            </a:br>
            <a:r>
              <a:rPr lang="es-CL" sz="3600" b="1" dirty="0" smtClean="0"/>
              <a:t>(</a:t>
            </a:r>
            <a:r>
              <a:rPr lang="es-CL" sz="3600" b="1" dirty="0" err="1" smtClean="0"/>
              <a:t>Wastegate</a:t>
            </a:r>
            <a:r>
              <a:rPr lang="es-CL" sz="3600" b="1" dirty="0" smtClean="0"/>
              <a:t>)</a:t>
            </a:r>
            <a:endParaRPr lang="es-CL" sz="3600" b="1" dirty="0"/>
          </a:p>
        </p:txBody>
      </p:sp>
      <p:sp>
        <p:nvSpPr>
          <p:cNvPr id="3" name="2 Marcador de contenido"/>
          <p:cNvSpPr>
            <a:spLocks noGrp="1"/>
          </p:cNvSpPr>
          <p:nvPr>
            <p:ph idx="1"/>
          </p:nvPr>
        </p:nvSpPr>
        <p:spPr>
          <a:xfrm>
            <a:off x="395536" y="2564904"/>
            <a:ext cx="8229600" cy="4032448"/>
          </a:xfrm>
        </p:spPr>
        <p:txBody>
          <a:bodyPr>
            <a:normAutofit fontScale="92500" lnSpcReduction="20000"/>
          </a:bodyPr>
          <a:lstStyle/>
          <a:p>
            <a:pPr algn="just"/>
            <a:r>
              <a:rPr lang="es-CL" dirty="0" smtClean="0"/>
              <a:t>Válvula </a:t>
            </a:r>
            <a:r>
              <a:rPr lang="es-CL" dirty="0" smtClean="0"/>
              <a:t>del tipo de diafragma recibe la presión desde </a:t>
            </a:r>
            <a:r>
              <a:rPr lang="es-CL" dirty="0" smtClean="0"/>
              <a:t>la admisión</a:t>
            </a:r>
            <a:r>
              <a:rPr lang="es-CL" dirty="0" smtClean="0"/>
              <a:t>, si la </a:t>
            </a:r>
            <a:r>
              <a:rPr lang="es-CL" dirty="0" smtClean="0"/>
              <a:t>presión del compresor aumenta mueve </a:t>
            </a:r>
            <a:r>
              <a:rPr lang="es-CL" dirty="0" smtClean="0"/>
              <a:t>el diafragma y levanta una válvula que deriva parte de los gases de escape a la salida sin pasar por la </a:t>
            </a:r>
            <a:r>
              <a:rPr lang="es-CL" dirty="0" smtClean="0"/>
              <a:t>turbina.</a:t>
            </a:r>
          </a:p>
          <a:p>
            <a:pPr algn="just">
              <a:buNone/>
            </a:pPr>
            <a:endParaRPr lang="es-CL" dirty="0" smtClean="0"/>
          </a:p>
          <a:p>
            <a:pPr algn="just"/>
            <a:r>
              <a:rPr lang="es-CL" dirty="0" smtClean="0"/>
              <a:t>Mantiene </a:t>
            </a:r>
            <a:r>
              <a:rPr lang="es-CL" dirty="0" smtClean="0"/>
              <a:t>la presión en el conducto de admisión al valor máximo óptimo </a:t>
            </a:r>
            <a:r>
              <a:rPr lang="es-CL" dirty="0" smtClean="0"/>
              <a:t>y se </a:t>
            </a:r>
            <a:r>
              <a:rPr lang="es-CL" dirty="0" smtClean="0"/>
              <a:t>impide que la velocidad de giro llegue a valores peligrosos para el turbo-compresor</a:t>
            </a:r>
            <a:r>
              <a:rPr lang="es-CL" dirty="0" smtClean="0"/>
              <a:t>.</a:t>
            </a:r>
            <a:endParaRPr lang="es-CL" dirty="0"/>
          </a:p>
        </p:txBody>
      </p:sp>
      <p:pic>
        <p:nvPicPr>
          <p:cNvPr id="58370" name="Picture 2" descr="20110224101923-sobrealimentacion.jpg"/>
          <p:cNvPicPr>
            <a:picLocks noChangeAspect="1" noChangeArrowheads="1"/>
          </p:cNvPicPr>
          <p:nvPr/>
        </p:nvPicPr>
        <p:blipFill>
          <a:blip r:embed="rId2" cstate="print"/>
          <a:srcRect/>
          <a:stretch>
            <a:fillRect/>
          </a:stretch>
        </p:blipFill>
        <p:spPr bwMode="auto">
          <a:xfrm>
            <a:off x="6372200" y="188640"/>
            <a:ext cx="2571872" cy="2088232"/>
          </a:xfrm>
          <a:prstGeom prst="rect">
            <a:avLst/>
          </a:prstGeom>
          <a:noFill/>
        </p:spPr>
      </p:pic>
      <p:pic>
        <p:nvPicPr>
          <p:cNvPr id="5" name="Picture 4" descr="http://4.bp.blogspot.com/_bOvP5DXJye8/S_1GMqX6RiI/AAAAAAAAAF4/TYBoiu43XL4/S650/wastegate3.jpg"/>
          <p:cNvPicPr>
            <a:picLocks noChangeAspect="1" noChangeArrowheads="1"/>
          </p:cNvPicPr>
          <p:nvPr/>
        </p:nvPicPr>
        <p:blipFill>
          <a:blip r:embed="rId3" cstate="print"/>
          <a:srcRect/>
          <a:stretch>
            <a:fillRect/>
          </a:stretch>
        </p:blipFill>
        <p:spPr bwMode="auto">
          <a:xfrm>
            <a:off x="35496" y="48435"/>
            <a:ext cx="1944216" cy="2300445"/>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8280920" cy="562074"/>
          </a:xfrm>
        </p:spPr>
        <p:txBody>
          <a:bodyPr>
            <a:noAutofit/>
          </a:bodyPr>
          <a:lstStyle/>
          <a:p>
            <a:r>
              <a:rPr lang="es-ES_tradnl" sz="3600" b="1" dirty="0" smtClean="0"/>
              <a:t>Esquema Válvula Limitadora de Velocidad</a:t>
            </a:r>
            <a:endParaRPr lang="es-CL" sz="3600" b="1" dirty="0"/>
          </a:p>
        </p:txBody>
      </p:sp>
      <p:pic>
        <p:nvPicPr>
          <p:cNvPr id="57346" name="Picture 2" descr="esquema"/>
          <p:cNvPicPr>
            <a:picLocks noChangeAspect="1" noChangeArrowheads="1"/>
          </p:cNvPicPr>
          <p:nvPr/>
        </p:nvPicPr>
        <p:blipFill>
          <a:blip r:embed="rId2" cstate="print"/>
          <a:srcRect/>
          <a:stretch>
            <a:fillRect/>
          </a:stretch>
        </p:blipFill>
        <p:spPr bwMode="auto">
          <a:xfrm>
            <a:off x="1619672" y="842966"/>
            <a:ext cx="6300192" cy="6015034"/>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283152" cy="634082"/>
          </a:xfrm>
        </p:spPr>
        <p:txBody>
          <a:bodyPr>
            <a:normAutofit fontScale="90000"/>
          </a:bodyPr>
          <a:lstStyle/>
          <a:p>
            <a:r>
              <a:rPr lang="es-ES_tradnl" b="1" dirty="0" smtClean="0"/>
              <a:t>Geometría Variable</a:t>
            </a:r>
            <a:endParaRPr lang="es-CL" b="1" dirty="0"/>
          </a:p>
        </p:txBody>
      </p:sp>
      <p:sp>
        <p:nvSpPr>
          <p:cNvPr id="4" name="3 CuadroTexto"/>
          <p:cNvSpPr txBox="1"/>
          <p:nvPr/>
        </p:nvSpPr>
        <p:spPr>
          <a:xfrm>
            <a:off x="683568" y="980728"/>
            <a:ext cx="7740352" cy="1569660"/>
          </a:xfrm>
          <a:prstGeom prst="rect">
            <a:avLst/>
          </a:prstGeom>
          <a:noFill/>
        </p:spPr>
        <p:txBody>
          <a:bodyPr wrap="square" rtlCol="0">
            <a:spAutoFit/>
          </a:bodyPr>
          <a:lstStyle/>
          <a:p>
            <a:r>
              <a:rPr lang="es-CL" sz="2400" dirty="0" smtClean="0"/>
              <a:t>Mecanismo </a:t>
            </a:r>
            <a:r>
              <a:rPr lang="es-CL" sz="2400" dirty="0" smtClean="0"/>
              <a:t>que aumenta o disminuye la fuerza que hacen los gases de escape sobre la </a:t>
            </a:r>
            <a:r>
              <a:rPr lang="es-CL" sz="2400" dirty="0" smtClean="0"/>
              <a:t>turbina.</a:t>
            </a:r>
          </a:p>
          <a:p>
            <a:r>
              <a:rPr lang="es-ES_tradnl" sz="2400" dirty="0" smtClean="0"/>
              <a:t>Solo se utiliza en motores de ciclo diesel.</a:t>
            </a:r>
            <a:endParaRPr lang="es-CL" sz="2400" dirty="0" smtClean="0"/>
          </a:p>
          <a:p>
            <a:endParaRPr lang="es-CL" sz="2400" dirty="0"/>
          </a:p>
        </p:txBody>
      </p:sp>
      <p:pic>
        <p:nvPicPr>
          <p:cNvPr id="59394" name="Picture 2" descr="http://www.km77.com/glosario/t/med/turbo2.jpg"/>
          <p:cNvPicPr>
            <a:picLocks noChangeAspect="1" noChangeArrowheads="1"/>
          </p:cNvPicPr>
          <p:nvPr/>
        </p:nvPicPr>
        <p:blipFill>
          <a:blip r:embed="rId2" cstate="print"/>
          <a:srcRect/>
          <a:stretch>
            <a:fillRect/>
          </a:stretch>
        </p:blipFill>
        <p:spPr bwMode="auto">
          <a:xfrm>
            <a:off x="940161" y="2204864"/>
            <a:ext cx="6979703" cy="4653136"/>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TGV"/>
          <p:cNvPicPr>
            <a:picLocks noChangeAspect="1" noChangeArrowheads="1"/>
          </p:cNvPicPr>
          <p:nvPr/>
        </p:nvPicPr>
        <p:blipFill>
          <a:blip r:embed="rId3" cstate="print"/>
          <a:srcRect/>
          <a:stretch>
            <a:fillRect/>
          </a:stretch>
        </p:blipFill>
        <p:spPr bwMode="auto">
          <a:xfrm>
            <a:off x="539750" y="260350"/>
            <a:ext cx="2778125" cy="3168650"/>
          </a:xfrm>
          <a:prstGeom prst="rect">
            <a:avLst/>
          </a:prstGeom>
          <a:noFill/>
          <a:ln w="9525">
            <a:noFill/>
            <a:miter lim="800000"/>
            <a:headEnd/>
            <a:tailEnd/>
          </a:ln>
        </p:spPr>
      </p:pic>
      <p:pic>
        <p:nvPicPr>
          <p:cNvPr id="19459" name="Picture 5" descr="TGV_campana"/>
          <p:cNvPicPr>
            <a:picLocks noChangeAspect="1" noChangeArrowheads="1"/>
          </p:cNvPicPr>
          <p:nvPr/>
        </p:nvPicPr>
        <p:blipFill>
          <a:blip r:embed="rId4" cstate="print"/>
          <a:srcRect l="18596" t="22961" r="18596" b="24034"/>
          <a:stretch>
            <a:fillRect/>
          </a:stretch>
        </p:blipFill>
        <p:spPr bwMode="auto">
          <a:xfrm>
            <a:off x="4211638" y="476250"/>
            <a:ext cx="4679950" cy="2730500"/>
          </a:xfrm>
          <a:prstGeom prst="rect">
            <a:avLst/>
          </a:prstGeom>
          <a:noFill/>
          <a:ln w="9525">
            <a:noFill/>
            <a:miter lim="800000"/>
            <a:headEnd/>
            <a:tailEnd/>
          </a:ln>
        </p:spPr>
      </p:pic>
      <p:pic>
        <p:nvPicPr>
          <p:cNvPr id="19460" name="Picture 6" descr="corte_TVG"/>
          <p:cNvPicPr>
            <a:picLocks noChangeAspect="1" noChangeArrowheads="1"/>
          </p:cNvPicPr>
          <p:nvPr/>
        </p:nvPicPr>
        <p:blipFill>
          <a:blip r:embed="rId5" cstate="print"/>
          <a:srcRect l="14568" t="6416" r="10139" b="6416"/>
          <a:stretch>
            <a:fillRect/>
          </a:stretch>
        </p:blipFill>
        <p:spPr bwMode="auto">
          <a:xfrm>
            <a:off x="684213" y="3632200"/>
            <a:ext cx="3167062" cy="2957513"/>
          </a:xfrm>
          <a:prstGeom prst="rect">
            <a:avLst/>
          </a:prstGeom>
          <a:noFill/>
          <a:ln w="9525">
            <a:noFill/>
            <a:miter lim="800000"/>
            <a:headEnd/>
            <a:tailEnd/>
          </a:ln>
        </p:spPr>
      </p:pic>
      <p:pic>
        <p:nvPicPr>
          <p:cNvPr id="19461" name="Picture 7" descr="turbo-housing"/>
          <p:cNvPicPr>
            <a:picLocks noChangeAspect="1" noChangeArrowheads="1"/>
          </p:cNvPicPr>
          <p:nvPr/>
        </p:nvPicPr>
        <p:blipFill>
          <a:blip r:embed="rId6" cstate="print"/>
          <a:srcRect/>
          <a:stretch>
            <a:fillRect/>
          </a:stretch>
        </p:blipFill>
        <p:spPr bwMode="auto">
          <a:xfrm>
            <a:off x="5003800" y="3716338"/>
            <a:ext cx="3455988" cy="2787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539552" y="548680"/>
            <a:ext cx="8280920" cy="4524315"/>
          </a:xfrm>
          <a:prstGeom prst="rect">
            <a:avLst/>
          </a:prstGeom>
          <a:noFill/>
          <a:ln w="9525">
            <a:noFill/>
            <a:miter lim="800000"/>
            <a:headEnd/>
            <a:tailEnd/>
          </a:ln>
        </p:spPr>
        <p:txBody>
          <a:bodyPr wrap="square">
            <a:spAutoFit/>
          </a:bodyPr>
          <a:lstStyle/>
          <a:p>
            <a:r>
              <a:rPr lang="es-ES" b="1" dirty="0"/>
              <a:t>Ventajas e inconveniente del turbo</a:t>
            </a:r>
          </a:p>
          <a:p>
            <a:endParaRPr lang="es-ES" b="1" dirty="0"/>
          </a:p>
          <a:p>
            <a:r>
              <a:rPr lang="es-ES" b="1" dirty="0"/>
              <a:t>Ventajas</a:t>
            </a:r>
            <a:r>
              <a:rPr lang="es-ES" dirty="0"/>
              <a:t> </a:t>
            </a:r>
          </a:p>
          <a:p>
            <a:endParaRPr lang="es-ES" dirty="0"/>
          </a:p>
          <a:p>
            <a:pPr lvl="1">
              <a:buFontTx/>
              <a:buChar char="•"/>
            </a:pPr>
            <a:r>
              <a:rPr lang="es-ES" dirty="0"/>
              <a:t>  No consume energía en su accionamiento</a:t>
            </a:r>
          </a:p>
          <a:p>
            <a:pPr lvl="1">
              <a:buFontTx/>
              <a:buChar char="•"/>
            </a:pPr>
            <a:r>
              <a:rPr lang="es-ES" dirty="0"/>
              <a:t>  Fácil localización , sin accionamiento directo del eje del motor </a:t>
            </a:r>
          </a:p>
          <a:p>
            <a:pPr lvl="1">
              <a:buFontTx/>
              <a:buChar char="•"/>
            </a:pPr>
            <a:r>
              <a:rPr lang="es-ES" dirty="0"/>
              <a:t>  Reducido volumen , en relación a su caudal proporcionado. </a:t>
            </a:r>
          </a:p>
          <a:p>
            <a:pPr lvl="1">
              <a:buFontTx/>
              <a:buChar char="•"/>
            </a:pPr>
            <a:r>
              <a:rPr lang="es-ES" dirty="0"/>
              <a:t>  Gran capacidad de comprimir a altos regímenes y altos caudales</a:t>
            </a:r>
          </a:p>
          <a:p>
            <a:pPr lvl="1"/>
            <a:r>
              <a:rPr lang="es-ES" dirty="0"/>
              <a:t> </a:t>
            </a:r>
          </a:p>
          <a:p>
            <a:r>
              <a:rPr lang="es-ES" b="1" dirty="0"/>
              <a:t>Inconvenientes</a:t>
            </a:r>
            <a:endParaRPr lang="es-ES" dirty="0"/>
          </a:p>
          <a:p>
            <a:endParaRPr lang="es-ES" dirty="0"/>
          </a:p>
          <a:p>
            <a:pPr lvl="1">
              <a:buFontTx/>
              <a:buChar char="•"/>
            </a:pPr>
            <a:r>
              <a:rPr lang="es-ES" dirty="0"/>
              <a:t>  Mala capacidad de respuesta en bajas cargas por el poco volumen de gases </a:t>
            </a:r>
          </a:p>
          <a:p>
            <a:pPr lvl="1">
              <a:buFontTx/>
              <a:buChar char="•"/>
            </a:pPr>
            <a:r>
              <a:rPr lang="es-ES" dirty="0"/>
              <a:t>  Retraso en su actuación , por la inercia de la masa móvil y su aceleración mediante gases </a:t>
            </a:r>
          </a:p>
          <a:p>
            <a:pPr lvl="1">
              <a:buFontTx/>
              <a:buChar char="•"/>
            </a:pPr>
            <a:r>
              <a:rPr lang="es-ES" dirty="0"/>
              <a:t>  Alta temperatura de funcionamiento al accionarse con gases de escape </a:t>
            </a:r>
          </a:p>
          <a:p>
            <a:pPr lvl="1">
              <a:buFontTx/>
              <a:buChar char="•"/>
            </a:pPr>
            <a:r>
              <a:rPr lang="es-ES" dirty="0"/>
              <a:t>  Mayores cuidados de uso y mantenimiento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p:cNvSpPr txBox="1">
            <a:spLocks noChangeArrowheads="1"/>
          </p:cNvSpPr>
          <p:nvPr/>
        </p:nvSpPr>
        <p:spPr bwMode="auto">
          <a:xfrm>
            <a:off x="1331913" y="404813"/>
            <a:ext cx="6697662" cy="396875"/>
          </a:xfrm>
          <a:prstGeom prst="rect">
            <a:avLst/>
          </a:prstGeom>
          <a:noFill/>
          <a:ln w="9525">
            <a:noFill/>
            <a:miter lim="800000"/>
            <a:headEnd/>
            <a:tailEnd/>
          </a:ln>
        </p:spPr>
        <p:txBody>
          <a:bodyPr>
            <a:spAutoFit/>
          </a:bodyPr>
          <a:lstStyle/>
          <a:p>
            <a:pPr algn="ctr">
              <a:spcBef>
                <a:spcPct val="50000"/>
              </a:spcBef>
            </a:pPr>
            <a:r>
              <a:rPr lang="es-MX" sz="2000" b="1" dirty="0"/>
              <a:t>Enfriado del aire proveniente del </a:t>
            </a:r>
            <a:r>
              <a:rPr lang="es-MX" sz="2000" b="1" dirty="0" smtClean="0"/>
              <a:t>Turboalimentador:</a:t>
            </a:r>
            <a:endParaRPr lang="es-ES" sz="2000" b="1" dirty="0"/>
          </a:p>
        </p:txBody>
      </p:sp>
      <p:sp>
        <p:nvSpPr>
          <p:cNvPr id="21507" name="Text Box 5"/>
          <p:cNvSpPr txBox="1">
            <a:spLocks noChangeArrowheads="1"/>
          </p:cNvSpPr>
          <p:nvPr/>
        </p:nvSpPr>
        <p:spPr bwMode="auto">
          <a:xfrm>
            <a:off x="503238" y="1274763"/>
            <a:ext cx="8137525" cy="2154237"/>
          </a:xfrm>
          <a:prstGeom prst="rect">
            <a:avLst/>
          </a:prstGeom>
          <a:noFill/>
          <a:ln w="9525">
            <a:noFill/>
            <a:miter lim="800000"/>
            <a:headEnd/>
            <a:tailEnd/>
          </a:ln>
        </p:spPr>
        <p:txBody>
          <a:bodyPr>
            <a:spAutoFit/>
          </a:bodyPr>
          <a:lstStyle/>
          <a:p>
            <a:pPr>
              <a:spcBef>
                <a:spcPct val="50000"/>
              </a:spcBef>
            </a:pPr>
            <a:r>
              <a:rPr lang="es-MX"/>
              <a:t>El aire comprimido eleva su temperatura a cerca de 140° c, se disminuye la densidad del aire que entra al cilindro.</a:t>
            </a:r>
          </a:p>
          <a:p>
            <a:pPr>
              <a:spcBef>
                <a:spcPct val="50000"/>
              </a:spcBef>
            </a:pPr>
            <a:r>
              <a:rPr lang="es-MX"/>
              <a:t>Los tractores de gran potencia usan un enfriador de aire: C</a:t>
            </a:r>
            <a:r>
              <a:rPr lang="es-MX" i="1"/>
              <a:t>ooler o Intercooling</a:t>
            </a:r>
          </a:p>
          <a:p>
            <a:pPr>
              <a:spcBef>
                <a:spcPct val="50000"/>
              </a:spcBef>
            </a:pPr>
            <a:r>
              <a:rPr lang="es-MX"/>
              <a:t>Se inyecta más aire, más gasóleo y mayor potencia en el motor.</a:t>
            </a:r>
          </a:p>
          <a:p>
            <a:pPr>
              <a:spcBef>
                <a:spcPct val="50000"/>
              </a:spcBef>
            </a:pPr>
            <a:r>
              <a:rPr lang="es-MX"/>
              <a:t>POR CADA 10° C QUE DESCIENTE LA TEMPERATURA DEL AIRE DE ADMISIÓN, SE AUMENTA CERCA DEL 3% LA POTENCIA DEL MOTOR.</a:t>
            </a:r>
            <a:endParaRPr lang="es-ES"/>
          </a:p>
        </p:txBody>
      </p:sp>
      <p:sp>
        <p:nvSpPr>
          <p:cNvPr id="21508" name="Text Box 6"/>
          <p:cNvSpPr txBox="1">
            <a:spLocks noChangeArrowheads="1"/>
          </p:cNvSpPr>
          <p:nvPr/>
        </p:nvSpPr>
        <p:spPr bwMode="auto">
          <a:xfrm>
            <a:off x="647700" y="3716338"/>
            <a:ext cx="7848600" cy="2290762"/>
          </a:xfrm>
          <a:prstGeom prst="rect">
            <a:avLst/>
          </a:prstGeom>
          <a:noFill/>
          <a:ln w="9525">
            <a:noFill/>
            <a:miter lim="800000"/>
            <a:headEnd/>
            <a:tailEnd/>
          </a:ln>
        </p:spPr>
        <p:txBody>
          <a:bodyPr>
            <a:spAutoFit/>
          </a:bodyPr>
          <a:lstStyle/>
          <a:p>
            <a:pPr>
              <a:spcBef>
                <a:spcPct val="50000"/>
              </a:spcBef>
            </a:pPr>
            <a:r>
              <a:rPr lang="es-MX" dirty="0"/>
              <a:t>El radiador se ubica a la salida del Turbo.</a:t>
            </a:r>
          </a:p>
          <a:p>
            <a:pPr>
              <a:spcBef>
                <a:spcPct val="50000"/>
              </a:spcBef>
            </a:pPr>
            <a:r>
              <a:rPr lang="es-MX" b="1" dirty="0"/>
              <a:t>Enfriado por Agua:  </a:t>
            </a:r>
            <a:r>
              <a:rPr lang="es-MX" dirty="0"/>
              <a:t>Son tubos largos y finos en los que circula agua derivada del circuito de refrigeración.  La temperatura del agua debe ser menor que 95°.  El aire no llega a menos de 90 </a:t>
            </a:r>
            <a:r>
              <a:rPr lang="es-MX" dirty="0" smtClean="0"/>
              <a:t>°C.</a:t>
            </a:r>
            <a:endParaRPr lang="es-MX" dirty="0"/>
          </a:p>
          <a:p>
            <a:pPr>
              <a:spcBef>
                <a:spcPct val="50000"/>
              </a:spcBef>
            </a:pPr>
            <a:r>
              <a:rPr lang="es-MX" b="1" dirty="0"/>
              <a:t>Enfriado por Aire:  </a:t>
            </a:r>
            <a:r>
              <a:rPr lang="es-MX" dirty="0"/>
              <a:t>El aire proviene de un ventilador accionado por otra turbina accionada por una derivación del </a:t>
            </a:r>
            <a:r>
              <a:rPr lang="es-MX" dirty="0" smtClean="0"/>
              <a:t>Turboalimentador </a:t>
            </a:r>
            <a:r>
              <a:rPr lang="es-MX" dirty="0"/>
              <a:t>(10%).  Al tomar aire ambiente a </a:t>
            </a:r>
            <a:r>
              <a:rPr lang="es-MX" dirty="0" smtClean="0"/>
              <a:t>30°Cdesciende </a:t>
            </a:r>
            <a:r>
              <a:rPr lang="es-MX" dirty="0"/>
              <a:t>la Temperatura del aire interior a </a:t>
            </a:r>
            <a:r>
              <a:rPr lang="es-MX" dirty="0" smtClean="0"/>
              <a:t>70°C. </a:t>
            </a:r>
            <a:endParaRPr lang="es-MX" dirty="0"/>
          </a:p>
        </p:txBody>
      </p:sp>
      <p:sp>
        <p:nvSpPr>
          <p:cNvPr id="21509" name="Text Box 7"/>
          <p:cNvSpPr txBox="1">
            <a:spLocks noChangeArrowheads="1"/>
          </p:cNvSpPr>
          <p:nvPr/>
        </p:nvSpPr>
        <p:spPr bwMode="auto">
          <a:xfrm>
            <a:off x="539750" y="6092825"/>
            <a:ext cx="7777163" cy="366713"/>
          </a:xfrm>
          <a:prstGeom prst="rect">
            <a:avLst/>
          </a:prstGeom>
          <a:noFill/>
          <a:ln w="9525">
            <a:noFill/>
            <a:miter lim="800000"/>
            <a:headEnd/>
            <a:tailEnd/>
          </a:ln>
        </p:spPr>
        <p:txBody>
          <a:bodyPr>
            <a:spAutoFit/>
          </a:bodyPr>
          <a:lstStyle/>
          <a:p>
            <a:pPr>
              <a:spcBef>
                <a:spcPct val="50000"/>
              </a:spcBef>
            </a:pPr>
            <a:r>
              <a:rPr lang="es-MX"/>
              <a:t>Se suele usar un regulador de presión del aire que entra a la turbina</a:t>
            </a:r>
            <a:endParaRPr lang="es-E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intercooler"/>
          <p:cNvPicPr>
            <a:picLocks noChangeAspect="1" noChangeArrowheads="1"/>
          </p:cNvPicPr>
          <p:nvPr/>
        </p:nvPicPr>
        <p:blipFill>
          <a:blip r:embed="rId3" cstate="print"/>
          <a:srcRect/>
          <a:stretch>
            <a:fillRect/>
          </a:stretch>
        </p:blipFill>
        <p:spPr bwMode="auto">
          <a:xfrm>
            <a:off x="1187624" y="0"/>
            <a:ext cx="648071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539750" y="260350"/>
            <a:ext cx="4679950" cy="366713"/>
          </a:xfrm>
          <a:prstGeom prst="rect">
            <a:avLst/>
          </a:prstGeom>
          <a:noFill/>
          <a:ln w="9525">
            <a:noFill/>
            <a:miter lim="800000"/>
            <a:headEnd/>
            <a:tailEnd/>
          </a:ln>
        </p:spPr>
        <p:txBody>
          <a:bodyPr>
            <a:spAutoFit/>
          </a:bodyPr>
          <a:lstStyle/>
          <a:p>
            <a:pPr>
              <a:spcBef>
                <a:spcPct val="50000"/>
              </a:spcBef>
            </a:pPr>
            <a:r>
              <a:rPr lang="es-MX"/>
              <a:t>Análisis químico de polvo (SAE 1966)</a:t>
            </a:r>
            <a:endParaRPr lang="es-ES"/>
          </a:p>
        </p:txBody>
      </p:sp>
      <p:graphicFrame>
        <p:nvGraphicFramePr>
          <p:cNvPr id="8390" name="Group 198"/>
          <p:cNvGraphicFramePr>
            <a:graphicFrameLocks noGrp="1"/>
          </p:cNvGraphicFramePr>
          <p:nvPr/>
        </p:nvGraphicFramePr>
        <p:xfrm>
          <a:off x="1079500" y="620713"/>
          <a:ext cx="6985000" cy="2256326"/>
        </p:xfrm>
        <a:graphic>
          <a:graphicData uri="http://schemas.openxmlformats.org/drawingml/2006/table">
            <a:tbl>
              <a:tblPr/>
              <a:tblGrid>
                <a:gridCol w="3492500"/>
                <a:gridCol w="3492500"/>
              </a:tblGrid>
              <a:tr h="278451">
                <a:tc>
                  <a:txBody>
                    <a:bodyPr/>
                    <a:lstStyle/>
                    <a:p>
                      <a:pPr marL="0" marR="0" lvl="0" indent="0" algn="ctr" defTabSz="914400" rtl="0" eaLnBrk="1" fontAlgn="base" latinLnBrk="0" hangingPunct="1">
                        <a:lnSpc>
                          <a:spcPct val="75000"/>
                        </a:lnSpc>
                        <a:spcBef>
                          <a:spcPct val="11000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Composición</a:t>
                      </a:r>
                      <a:endParaRPr kumimoji="0" lang="es-ES" sz="1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Proporción (% en peso)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451">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SiO</a:t>
                      </a:r>
                      <a:r>
                        <a:rPr kumimoji="0" lang="es-MX" sz="1400" b="0" i="0" u="none" strike="noStrike" cap="none" normalizeH="0" baseline="-25000" smtClean="0">
                          <a:ln>
                            <a:noFill/>
                          </a:ln>
                          <a:solidFill>
                            <a:schemeClr val="tx1"/>
                          </a:solidFill>
                          <a:effectLst/>
                          <a:latin typeface="Arial" charset="0"/>
                        </a:rPr>
                        <a:t>2</a:t>
                      </a:r>
                      <a:endParaRPr kumimoji="0" lang="es-ES" sz="1400" b="0" i="0" u="none" strike="noStrike" cap="none" normalizeH="0" baseline="-2500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67 a 69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7169">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Fe</a:t>
                      </a:r>
                      <a:r>
                        <a:rPr kumimoji="0" lang="es-MX" sz="1400" b="0" i="0" u="none" strike="noStrike" cap="none" normalizeH="0" baseline="-25000" dirty="0" smtClean="0">
                          <a:ln>
                            <a:noFill/>
                          </a:ln>
                          <a:solidFill>
                            <a:schemeClr val="tx1"/>
                          </a:solidFill>
                          <a:effectLst/>
                          <a:latin typeface="Arial" charset="0"/>
                        </a:rPr>
                        <a:t>2</a:t>
                      </a:r>
                      <a:r>
                        <a:rPr kumimoji="0" lang="es-MX" sz="1400" b="0" i="0" u="none" strike="noStrike" cap="none" normalizeH="0" baseline="0" dirty="0" smtClean="0">
                          <a:ln>
                            <a:noFill/>
                          </a:ln>
                          <a:solidFill>
                            <a:schemeClr val="tx1"/>
                          </a:solidFill>
                          <a:effectLst/>
                          <a:latin typeface="Arial" charset="0"/>
                        </a:rPr>
                        <a:t>O</a:t>
                      </a:r>
                      <a:r>
                        <a:rPr kumimoji="0" lang="es-MX" sz="1400" b="0" i="0" u="none" strike="noStrike" cap="none" normalizeH="0" baseline="-25000" dirty="0" smtClean="0">
                          <a:ln>
                            <a:noFill/>
                          </a:ln>
                          <a:solidFill>
                            <a:schemeClr val="tx1"/>
                          </a:solidFill>
                          <a:effectLst/>
                          <a:latin typeface="Arial" charset="0"/>
                        </a:rPr>
                        <a:t>3</a:t>
                      </a:r>
                      <a:endParaRPr kumimoji="0" lang="es-ES" sz="1400" b="0" i="0" u="none" strike="noStrike" cap="none" normalizeH="0" baseline="-2500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3 a 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451">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Al</a:t>
                      </a:r>
                      <a:r>
                        <a:rPr kumimoji="0" lang="es-MX" sz="1400" b="0" i="0" u="none" strike="noStrike" cap="none" normalizeH="0" baseline="-25000" dirty="0" smtClean="0">
                          <a:ln>
                            <a:noFill/>
                          </a:ln>
                          <a:solidFill>
                            <a:schemeClr val="tx1"/>
                          </a:solidFill>
                          <a:effectLst/>
                          <a:latin typeface="Arial" charset="0"/>
                        </a:rPr>
                        <a:t>2</a:t>
                      </a:r>
                      <a:r>
                        <a:rPr kumimoji="0" lang="es-MX" sz="1400" b="0" i="0" u="none" strike="noStrike" cap="none" normalizeH="0" baseline="0" dirty="0" smtClean="0">
                          <a:ln>
                            <a:noFill/>
                          </a:ln>
                          <a:solidFill>
                            <a:schemeClr val="tx1"/>
                          </a:solidFill>
                          <a:effectLst/>
                          <a:latin typeface="Arial" charset="0"/>
                        </a:rPr>
                        <a:t>O</a:t>
                      </a:r>
                      <a:r>
                        <a:rPr kumimoji="0" lang="es-MX" sz="1400" b="0" i="0" u="none" strike="noStrike" cap="none" normalizeH="0" baseline="-25000" dirty="0" smtClean="0">
                          <a:ln>
                            <a:noFill/>
                          </a:ln>
                          <a:solidFill>
                            <a:schemeClr val="tx1"/>
                          </a:solidFill>
                          <a:effectLst/>
                          <a:latin typeface="Arial" charset="0"/>
                        </a:rPr>
                        <a:t>3</a:t>
                      </a:r>
                      <a:endParaRPr kumimoji="0" lang="es-ES" sz="1400" b="0" i="0" u="none" strike="noStrike" cap="none" normalizeH="0" baseline="-2500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15 a 17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451">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dirty="0" err="1" smtClean="0">
                          <a:ln>
                            <a:noFill/>
                          </a:ln>
                          <a:solidFill>
                            <a:schemeClr val="tx1"/>
                          </a:solidFill>
                          <a:effectLst/>
                          <a:latin typeface="Arial" charset="0"/>
                        </a:rPr>
                        <a:t>CaO</a:t>
                      </a:r>
                      <a:endParaRPr kumimoji="0" lang="es-ES" sz="1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2 a 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451">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MgO</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0.5 a 1.5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451">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Álcalis total</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3 a 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451">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Pérdida de ignición</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5000"/>
                        </a:lnSpc>
                        <a:spcBef>
                          <a:spcPct val="10000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2 a 3</a:t>
                      </a:r>
                      <a:endParaRPr kumimoji="0" lang="es-E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388" name="Group 196"/>
          <p:cNvGraphicFramePr>
            <a:graphicFrameLocks noGrp="1"/>
          </p:cNvGraphicFramePr>
          <p:nvPr/>
        </p:nvGraphicFramePr>
        <p:xfrm>
          <a:off x="323850" y="3429000"/>
          <a:ext cx="8496946" cy="3175002"/>
        </p:xfrm>
        <a:graphic>
          <a:graphicData uri="http://schemas.openxmlformats.org/drawingml/2006/table">
            <a:tbl>
              <a:tblPr/>
              <a:tblGrid>
                <a:gridCol w="1295147"/>
                <a:gridCol w="1295147"/>
                <a:gridCol w="1455702"/>
                <a:gridCol w="1375424"/>
                <a:gridCol w="1537763"/>
                <a:gridCol w="1537763"/>
              </a:tblGrid>
              <a:tr h="257175">
                <a:tc rowSpan="2">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Tamaño </a:t>
                      </a:r>
                      <a:r>
                        <a:rPr kumimoji="0" lang="es-MX" sz="1400" b="0" i="0" u="none" strike="noStrike" cap="none" normalizeH="0" baseline="0" smtClean="0">
                          <a:ln>
                            <a:noFill/>
                          </a:ln>
                          <a:solidFill>
                            <a:schemeClr val="tx1"/>
                          </a:solidFill>
                          <a:effectLst/>
                          <a:latin typeface="Symbol" pitchFamily="18" charset="2"/>
                        </a:rPr>
                        <a:t>m</a:t>
                      </a:r>
                      <a:r>
                        <a:rPr kumimoji="0" lang="es-MX" sz="1400" b="0" i="0" u="none" strike="noStrike" cap="none" normalizeH="0" baseline="0" smtClean="0">
                          <a:ln>
                            <a:noFill/>
                          </a:ln>
                          <a:solidFill>
                            <a:schemeClr val="tx1"/>
                          </a:solidFill>
                          <a:effectLst/>
                          <a:latin typeface="Times New Roman" pitchFamily="18" charset="0"/>
                        </a:rPr>
                        <a:t>m</a:t>
                      </a:r>
                      <a:endParaRPr kumimoji="0" lang="es-ES" sz="1400" b="0" i="0" u="none" strike="noStrike" cap="none" normalizeH="0" baseline="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Finos SAE</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Gruesos SAE</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Tormenta de arena en Kansas a 15 m</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255588">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Rango </a:t>
                      </a:r>
                      <a:r>
                        <a:rPr kumimoji="0" lang="es-MX" sz="1400" b="0" i="0" u="none" strike="noStrike" cap="none" normalizeH="0" baseline="0" smtClean="0">
                          <a:ln>
                            <a:noFill/>
                          </a:ln>
                          <a:solidFill>
                            <a:schemeClr val="tx1"/>
                          </a:solidFill>
                          <a:effectLst/>
                          <a:latin typeface="Symbol" pitchFamily="18" charset="2"/>
                        </a:rPr>
                        <a:t>m</a:t>
                      </a:r>
                      <a:r>
                        <a:rPr kumimoji="0" lang="es-MX" sz="1400" b="0" i="0" u="none" strike="noStrike" cap="none" normalizeH="0" baseline="0" smtClean="0">
                          <a:ln>
                            <a:noFill/>
                          </a:ln>
                          <a:solidFill>
                            <a:schemeClr val="tx1"/>
                          </a:solidFill>
                          <a:effectLst/>
                          <a:latin typeface="Times New Roman" pitchFamily="18" charset="0"/>
                        </a:rPr>
                        <a:t>m</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Suelo arenoso</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Suelo Franco</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0 -5</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39 </a:t>
                      </a:r>
                      <a:r>
                        <a:rPr kumimoji="0" lang="es-MX" sz="1400" b="0" i="0" u="sng" strike="noStrike" cap="none" normalizeH="0" baseline="0" dirty="0" smtClean="0">
                          <a:ln>
                            <a:noFill/>
                          </a:ln>
                          <a:solidFill>
                            <a:schemeClr val="tx1"/>
                          </a:solidFill>
                          <a:effectLst/>
                          <a:latin typeface="Arial" charset="0"/>
                        </a:rPr>
                        <a:t>+</a:t>
                      </a:r>
                      <a:r>
                        <a:rPr kumimoji="0" lang="es-MX" sz="1400" b="0" i="0" u="none" strike="noStrike" cap="none" normalizeH="0" baseline="0" dirty="0" smtClean="0">
                          <a:ln>
                            <a:noFill/>
                          </a:ln>
                          <a:solidFill>
                            <a:schemeClr val="tx1"/>
                          </a:solidFill>
                          <a:effectLst/>
                          <a:latin typeface="Arial" charset="0"/>
                        </a:rPr>
                        <a:t> 2</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12 + 2</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0 – 10</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26.0</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29.3</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5 – 10</a:t>
                      </a:r>
                      <a:endParaRPr kumimoji="0" lang="es-ES" sz="1400" b="0" i="0" u="none" strike="noStrike" cap="none" normalizeH="0" baseline="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18 + 3</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12 + 3</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10- 20</a:t>
                      </a:r>
                      <a:endParaRPr kumimoji="0" lang="es-ES" sz="1400" b="0" i="0" u="none" strike="noStrike" cap="none" normalizeH="0" baseline="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16 + 3</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14 + 3</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10 – 20</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5.0</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6.1</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5588">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20 – 40</a:t>
                      </a:r>
                      <a:endParaRPr kumimoji="0" lang="es-ES" sz="1400" b="0" i="0" u="none" strike="noStrike" cap="none" normalizeH="0" baseline="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18 + 3</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23 + 3</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20 – 50</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29.7</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43.7</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40 – 80</a:t>
                      </a:r>
                      <a:endParaRPr kumimoji="0" lang="es-ES" sz="1400" b="0" i="0" u="none" strike="noStrike" cap="none" normalizeH="0" baseline="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 + 3</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30 + 3</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5588">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50 – 100</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37.3</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19.5</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80 - 200</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 + 3</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100 - 250</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2.0</a:t>
                      </a:r>
                      <a:endParaRPr kumimoji="0" lang="es-ES" sz="1400" b="0" i="0" u="none" strike="noStrike" cap="none" normalizeH="0" baseline="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30000"/>
                        </a:lnSpc>
                        <a:spcBef>
                          <a:spcPct val="0"/>
                        </a:spcBef>
                        <a:spcAft>
                          <a:spcPct val="0"/>
                        </a:spcAft>
                        <a:buClrTx/>
                        <a:buSzTx/>
                        <a:buFontTx/>
                        <a:buNone/>
                        <a:tabLst/>
                      </a:pPr>
                      <a:r>
                        <a:rPr kumimoji="0" lang="es-MX" sz="1400" b="0" i="0" u="none" strike="noStrike" cap="none" normalizeH="0" baseline="0" dirty="0" smtClean="0">
                          <a:ln>
                            <a:noFill/>
                          </a:ln>
                          <a:solidFill>
                            <a:schemeClr val="tx1"/>
                          </a:solidFill>
                          <a:effectLst/>
                          <a:latin typeface="Arial" charset="0"/>
                        </a:rPr>
                        <a:t>1.4</a:t>
                      </a:r>
                      <a:endParaRPr kumimoji="0" lang="es-ES" sz="14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360" name="Text Box 195"/>
          <p:cNvSpPr txBox="1">
            <a:spLocks noChangeArrowheads="1"/>
          </p:cNvSpPr>
          <p:nvPr/>
        </p:nvSpPr>
        <p:spPr bwMode="auto">
          <a:xfrm>
            <a:off x="863600" y="3062288"/>
            <a:ext cx="7416800" cy="366712"/>
          </a:xfrm>
          <a:prstGeom prst="rect">
            <a:avLst/>
          </a:prstGeom>
          <a:noFill/>
          <a:ln w="9525">
            <a:noFill/>
            <a:miter lim="800000"/>
            <a:headEnd/>
            <a:tailEnd/>
          </a:ln>
        </p:spPr>
        <p:txBody>
          <a:bodyPr>
            <a:spAutoFit/>
          </a:bodyPr>
          <a:lstStyle/>
          <a:p>
            <a:pPr>
              <a:spcBef>
                <a:spcPct val="50000"/>
              </a:spcBef>
            </a:pPr>
            <a:r>
              <a:rPr lang="es-MX"/>
              <a:t>Proporción de tamaño de partículas en polvo normalizado y en campo</a:t>
            </a:r>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900113" y="1773238"/>
            <a:ext cx="7343775" cy="3992562"/>
          </a:xfrm>
          <a:prstGeom prst="rect">
            <a:avLst/>
          </a:prstGeom>
          <a:noFill/>
          <a:ln w="9525">
            <a:noFill/>
            <a:miter lim="800000"/>
            <a:headEnd/>
            <a:tailEnd/>
          </a:ln>
        </p:spPr>
        <p:txBody>
          <a:bodyPr>
            <a:spAutoFit/>
          </a:bodyPr>
          <a:lstStyle/>
          <a:p>
            <a:pPr marL="342900" indent="-342900">
              <a:spcBef>
                <a:spcPct val="50000"/>
              </a:spcBef>
            </a:pPr>
            <a:r>
              <a:rPr lang="es-ES" sz="2800" b="1"/>
              <a:t>Húmedo con baño de aceite</a:t>
            </a:r>
            <a:r>
              <a:rPr lang="es-ES" sz="2400"/>
              <a:t>.  El elemento filtrante esta formado por una malla sumergida en aceite, provoca una baja restricción al flujo de aire</a:t>
            </a:r>
          </a:p>
          <a:p>
            <a:pPr marL="342900" indent="-342900">
              <a:spcBef>
                <a:spcPct val="50000"/>
              </a:spcBef>
            </a:pPr>
            <a:r>
              <a:rPr lang="es-ES" sz="2800" b="1"/>
              <a:t>Tipo seco</a:t>
            </a:r>
            <a:r>
              <a:rPr lang="es-ES" sz="2400"/>
              <a:t>.  El elemento filtrante esta formado por papel o tela, el cual se desecha una vez que esta saturado</a:t>
            </a:r>
          </a:p>
          <a:p>
            <a:pPr marL="342900" indent="-342900">
              <a:spcBef>
                <a:spcPct val="50000"/>
              </a:spcBef>
            </a:pPr>
            <a:r>
              <a:rPr lang="es-ES" sz="2800" b="1"/>
              <a:t>De dos etapas</a:t>
            </a:r>
            <a:r>
              <a:rPr lang="es-ES" sz="2400"/>
              <a:t>.  Se tiene una combinación de ambos tipos para mejorar la limpieza del aire y reducir la restricción al flujo de aire </a:t>
            </a:r>
          </a:p>
        </p:txBody>
      </p:sp>
      <p:sp>
        <p:nvSpPr>
          <p:cNvPr id="11267" name="Rectangle 5"/>
          <p:cNvSpPr>
            <a:spLocks noChangeArrowheads="1"/>
          </p:cNvSpPr>
          <p:nvPr/>
        </p:nvSpPr>
        <p:spPr bwMode="auto">
          <a:xfrm>
            <a:off x="1341438" y="752475"/>
            <a:ext cx="4679950" cy="641350"/>
          </a:xfrm>
          <a:prstGeom prst="rect">
            <a:avLst/>
          </a:prstGeom>
          <a:noFill/>
          <a:ln w="9525">
            <a:noFill/>
            <a:miter lim="800000"/>
            <a:headEnd/>
            <a:tailEnd/>
          </a:ln>
        </p:spPr>
        <p:txBody>
          <a:bodyPr wrap="none">
            <a:spAutoFit/>
          </a:bodyPr>
          <a:lstStyle/>
          <a:p>
            <a:r>
              <a:rPr lang="es-ES" sz="3600"/>
              <a:t>Tipos de filtros de aire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WordArt 4"/>
          <p:cNvSpPr>
            <a:spLocks noChangeArrowheads="1" noChangeShapeType="1" noTextEdit="1"/>
          </p:cNvSpPr>
          <p:nvPr/>
        </p:nvSpPr>
        <p:spPr bwMode="auto">
          <a:xfrm>
            <a:off x="250825" y="333374"/>
            <a:ext cx="5545311" cy="863377"/>
          </a:xfrm>
          <a:prstGeom prst="rect">
            <a:avLst/>
          </a:prstGeom>
        </p:spPr>
        <p:txBody>
          <a:bodyPr wrap="none" fromWordArt="1">
            <a:prstTxWarp prst="textPlain">
              <a:avLst>
                <a:gd name="adj" fmla="val 50000"/>
              </a:avLst>
            </a:prstTxWarp>
          </a:bodyPr>
          <a:lstStyle/>
          <a:p>
            <a:pPr algn="ctr"/>
            <a:r>
              <a:rPr lang="es-CL" sz="1200" kern="10" dirty="0">
                <a:ln w="9525">
                  <a:solidFill>
                    <a:srgbClr val="000000"/>
                  </a:solidFill>
                  <a:round/>
                  <a:headEnd/>
                  <a:tailEnd/>
                </a:ln>
                <a:latin typeface="Arial Black"/>
              </a:rPr>
              <a:t>Filtro de aire con baño en aceite</a:t>
            </a:r>
          </a:p>
        </p:txBody>
      </p:sp>
      <p:pic>
        <p:nvPicPr>
          <p:cNvPr id="12291" name="Picture 5" descr="oil bath air cleaner"/>
          <p:cNvPicPr>
            <a:picLocks noChangeAspect="1" noChangeArrowheads="1"/>
          </p:cNvPicPr>
          <p:nvPr/>
        </p:nvPicPr>
        <p:blipFill>
          <a:blip r:embed="rId3" cstate="print"/>
          <a:srcRect/>
          <a:stretch>
            <a:fillRect/>
          </a:stretch>
        </p:blipFill>
        <p:spPr bwMode="auto">
          <a:xfrm>
            <a:off x="539750" y="1196975"/>
            <a:ext cx="4713288" cy="5445125"/>
          </a:xfrm>
          <a:prstGeom prst="rect">
            <a:avLst/>
          </a:prstGeom>
          <a:noFill/>
          <a:ln w="9525">
            <a:noFill/>
            <a:miter lim="800000"/>
            <a:headEnd/>
            <a:tailEnd/>
          </a:ln>
        </p:spPr>
      </p:pic>
      <p:sp>
        <p:nvSpPr>
          <p:cNvPr id="12292" name="Text Box 6"/>
          <p:cNvSpPr txBox="1">
            <a:spLocks noChangeArrowheads="1"/>
          </p:cNvSpPr>
          <p:nvPr/>
        </p:nvSpPr>
        <p:spPr bwMode="auto">
          <a:xfrm>
            <a:off x="5004048" y="2204864"/>
            <a:ext cx="3673277" cy="923330"/>
          </a:xfrm>
          <a:prstGeom prst="rect">
            <a:avLst/>
          </a:prstGeom>
          <a:noFill/>
          <a:ln w="9525">
            <a:noFill/>
            <a:miter lim="800000"/>
            <a:headEnd/>
            <a:tailEnd/>
          </a:ln>
        </p:spPr>
        <p:txBody>
          <a:bodyPr wrap="square">
            <a:spAutoFit/>
          </a:bodyPr>
          <a:lstStyle/>
          <a:p>
            <a:pPr>
              <a:spcBef>
                <a:spcPct val="50000"/>
              </a:spcBef>
            </a:pPr>
            <a:r>
              <a:rPr lang="es-MX" dirty="0"/>
              <a:t>En algunos filtros hay un </a:t>
            </a:r>
            <a:r>
              <a:rPr lang="es-MX" dirty="0" err="1"/>
              <a:t>prefiltro</a:t>
            </a:r>
            <a:r>
              <a:rPr lang="es-MX" dirty="0"/>
              <a:t> de </a:t>
            </a:r>
            <a:r>
              <a:rPr lang="es-MX" dirty="0" err="1"/>
              <a:t>vortice</a:t>
            </a:r>
            <a:r>
              <a:rPr lang="es-MX" dirty="0"/>
              <a:t> para que las partículas más pesadas se decanten en un vaso.</a:t>
            </a:r>
            <a:endParaRPr lang="es-ES" dirty="0"/>
          </a:p>
        </p:txBody>
      </p:sp>
      <p:sp>
        <p:nvSpPr>
          <p:cNvPr id="12293" name="Text Box 7"/>
          <p:cNvSpPr txBox="1">
            <a:spLocks noChangeArrowheads="1"/>
          </p:cNvSpPr>
          <p:nvPr/>
        </p:nvSpPr>
        <p:spPr bwMode="auto">
          <a:xfrm>
            <a:off x="5076056" y="3284984"/>
            <a:ext cx="3743648" cy="3139321"/>
          </a:xfrm>
          <a:prstGeom prst="rect">
            <a:avLst/>
          </a:prstGeom>
          <a:noFill/>
          <a:ln w="9525">
            <a:noFill/>
            <a:miter lim="800000"/>
            <a:headEnd/>
            <a:tailEnd/>
          </a:ln>
        </p:spPr>
        <p:txBody>
          <a:bodyPr wrap="square">
            <a:spAutoFit/>
          </a:bodyPr>
          <a:lstStyle/>
          <a:p>
            <a:pPr>
              <a:spcBef>
                <a:spcPct val="50000"/>
              </a:spcBef>
            </a:pPr>
            <a:r>
              <a:rPr lang="es-MX" dirty="0"/>
              <a:t>1. En la taza el aire cambia bruscamente de dirección, disminuyendo la velocidad y dejando las partículas adheridas al aceite.</a:t>
            </a:r>
          </a:p>
          <a:p>
            <a:pPr>
              <a:spcBef>
                <a:spcPct val="50000"/>
              </a:spcBef>
            </a:pPr>
            <a:r>
              <a:rPr lang="es-MX" dirty="0"/>
              <a:t>2. Luego el aire con polvo más fino y partículas de polvo pasan por una malla metálica y se adhieren al aceite de la malla.</a:t>
            </a:r>
          </a:p>
          <a:p>
            <a:pPr>
              <a:spcBef>
                <a:spcPct val="50000"/>
              </a:spcBef>
            </a:pPr>
            <a:r>
              <a:rPr lang="es-MX" dirty="0"/>
              <a:t>3. Luego el aire limpio fluye a los cilindros.</a:t>
            </a:r>
            <a:endParaRPr lang="es-ES" dirty="0"/>
          </a:p>
        </p:txBody>
      </p:sp>
      <p:pic>
        <p:nvPicPr>
          <p:cNvPr id="5122" name="Picture 2" descr="http://vwsafariclub.com/ventas/images/uploads/FILTRO_DE_AIRE_CON_DEPOSITO_DE_ACEITE.jpg"/>
          <p:cNvPicPr>
            <a:picLocks noChangeAspect="1" noChangeArrowheads="1"/>
          </p:cNvPicPr>
          <p:nvPr/>
        </p:nvPicPr>
        <p:blipFill>
          <a:blip r:embed="rId4" cstate="print"/>
          <a:srcRect/>
          <a:stretch>
            <a:fillRect/>
          </a:stretch>
        </p:blipFill>
        <p:spPr bwMode="auto">
          <a:xfrm>
            <a:off x="6372200" y="188640"/>
            <a:ext cx="2560649" cy="191720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611188" y="549275"/>
            <a:ext cx="4176712" cy="519113"/>
          </a:xfrm>
          <a:prstGeom prst="rect">
            <a:avLst/>
          </a:prstGeom>
          <a:noFill/>
          <a:ln w="9525">
            <a:noFill/>
            <a:miter lim="800000"/>
            <a:headEnd/>
            <a:tailEnd/>
          </a:ln>
        </p:spPr>
        <p:txBody>
          <a:bodyPr>
            <a:spAutoFit/>
          </a:bodyPr>
          <a:lstStyle/>
          <a:p>
            <a:pPr>
              <a:spcBef>
                <a:spcPct val="50000"/>
              </a:spcBef>
            </a:pPr>
            <a:r>
              <a:rPr lang="es-MX" sz="2800" b="1" dirty="0" smtClean="0"/>
              <a:t>MANTENIMIENTO:</a:t>
            </a:r>
            <a:endParaRPr lang="es-ES" sz="2800" b="1" dirty="0"/>
          </a:p>
        </p:txBody>
      </p:sp>
      <p:sp>
        <p:nvSpPr>
          <p:cNvPr id="13315" name="Text Box 5"/>
          <p:cNvSpPr txBox="1">
            <a:spLocks noChangeArrowheads="1"/>
          </p:cNvSpPr>
          <p:nvPr/>
        </p:nvSpPr>
        <p:spPr bwMode="auto">
          <a:xfrm>
            <a:off x="971550" y="1412875"/>
            <a:ext cx="6913563" cy="3940175"/>
          </a:xfrm>
          <a:prstGeom prst="rect">
            <a:avLst/>
          </a:prstGeom>
          <a:noFill/>
          <a:ln w="9525">
            <a:noFill/>
            <a:miter lim="800000"/>
            <a:headEnd/>
            <a:tailEnd/>
          </a:ln>
        </p:spPr>
        <p:txBody>
          <a:bodyPr>
            <a:spAutoFit/>
          </a:bodyPr>
          <a:lstStyle/>
          <a:p>
            <a:pPr marL="342900" indent="-342900">
              <a:spcBef>
                <a:spcPct val="50000"/>
              </a:spcBef>
              <a:buFontTx/>
              <a:buAutoNum type="arabicPeriod"/>
            </a:pPr>
            <a:r>
              <a:rPr lang="es-MX"/>
              <a:t>Vaciar el vaso decantador del prefiltro cuando esté lleno, lo cual impide su funcionamiento.</a:t>
            </a:r>
          </a:p>
          <a:p>
            <a:pPr marL="342900" indent="-342900">
              <a:spcBef>
                <a:spcPct val="50000"/>
              </a:spcBef>
              <a:buFontTx/>
              <a:buAutoNum type="arabicPeriod"/>
            </a:pPr>
            <a:r>
              <a:rPr lang="es-MX"/>
              <a:t>El nivel de aceite debe ser el indicado, cercano al ducto de descenso del aire.  Si es bajo, pasan partículas sin chocar con el aceite.  Si es muy alto, el motor hace mas succión y puede chupar aceite y suciedad.</a:t>
            </a:r>
          </a:p>
          <a:p>
            <a:pPr marL="342900" indent="-342900">
              <a:spcBef>
                <a:spcPct val="50000"/>
              </a:spcBef>
              <a:buFontTx/>
              <a:buAutoNum type="arabicPeriod"/>
            </a:pPr>
            <a:r>
              <a:rPr lang="es-MX"/>
              <a:t>El aceite debe estar siempre limpio.  Se cambia cada 10 horas de trabajo si es en terreno muy polvoriento.   O cuando el aceite esté muy sucio.</a:t>
            </a:r>
          </a:p>
          <a:p>
            <a:pPr marL="342900" indent="-342900">
              <a:spcBef>
                <a:spcPct val="50000"/>
              </a:spcBef>
              <a:buFontTx/>
              <a:buAutoNum type="arabicPeriod"/>
            </a:pPr>
            <a:r>
              <a:rPr lang="es-MX"/>
              <a:t>La unión entre el filtro y el colector de admisión del motor deben ser herméticas.</a:t>
            </a:r>
          </a:p>
          <a:p>
            <a:pPr marL="342900" indent="-342900">
              <a:spcBef>
                <a:spcPct val="50000"/>
              </a:spcBef>
              <a:buFontTx/>
              <a:buAutoNum type="arabicPeriod"/>
            </a:pPr>
            <a:r>
              <a:rPr lang="es-MX"/>
              <a:t>Debe limpiarse todo el conjunto 2 veces al año.</a:t>
            </a:r>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WordArt 6"/>
          <p:cNvSpPr>
            <a:spLocks noChangeArrowheads="1" noChangeShapeType="1" noTextEdit="1"/>
          </p:cNvSpPr>
          <p:nvPr/>
        </p:nvSpPr>
        <p:spPr bwMode="auto">
          <a:xfrm>
            <a:off x="467544" y="260648"/>
            <a:ext cx="5112692" cy="651594"/>
          </a:xfrm>
          <a:prstGeom prst="rect">
            <a:avLst/>
          </a:prstGeom>
        </p:spPr>
        <p:txBody>
          <a:bodyPr wrap="none" fromWordArt="1">
            <a:prstTxWarp prst="textPlain">
              <a:avLst>
                <a:gd name="adj" fmla="val 50000"/>
              </a:avLst>
            </a:prstTxWarp>
          </a:bodyPr>
          <a:lstStyle/>
          <a:p>
            <a:pPr algn="ctr"/>
            <a:r>
              <a:rPr lang="es-CL" sz="3600" kern="10" dirty="0">
                <a:ln w="9525">
                  <a:solidFill>
                    <a:srgbClr val="000000"/>
                  </a:solidFill>
                  <a:round/>
                  <a:headEnd/>
                  <a:tailEnd/>
                </a:ln>
                <a:latin typeface="Arial Black"/>
              </a:rPr>
              <a:t>Filtro de aire en seco</a:t>
            </a:r>
          </a:p>
        </p:txBody>
      </p:sp>
      <p:grpSp>
        <p:nvGrpSpPr>
          <p:cNvPr id="2" name="Group 68"/>
          <p:cNvGrpSpPr>
            <a:grpSpLocks/>
          </p:cNvGrpSpPr>
          <p:nvPr/>
        </p:nvGrpSpPr>
        <p:grpSpPr bwMode="auto">
          <a:xfrm>
            <a:off x="0" y="1484784"/>
            <a:ext cx="4932040" cy="4104804"/>
            <a:chOff x="-480" y="618"/>
            <a:chExt cx="5088" cy="3702"/>
          </a:xfrm>
        </p:grpSpPr>
        <p:graphicFrame>
          <p:nvGraphicFramePr>
            <p:cNvPr id="1026" name="Object 69"/>
            <p:cNvGraphicFramePr>
              <a:graphicFrameLocks noChangeAspect="1"/>
            </p:cNvGraphicFramePr>
            <p:nvPr/>
          </p:nvGraphicFramePr>
          <p:xfrm>
            <a:off x="-480" y="1047"/>
            <a:ext cx="5088" cy="3273"/>
          </p:xfrm>
          <a:graphic>
            <a:graphicData uri="http://schemas.openxmlformats.org/presentationml/2006/ole">
              <p:oleObj spid="_x0000_s1026" name="Imagen" r:id="rId4" imgW="5048280" imgH="3247920" progId="Word.Picture.8">
                <p:embed/>
              </p:oleObj>
            </a:graphicData>
          </a:graphic>
        </p:graphicFrame>
        <p:grpSp>
          <p:nvGrpSpPr>
            <p:cNvPr id="3" name="Group 70"/>
            <p:cNvGrpSpPr>
              <a:grpSpLocks/>
            </p:cNvGrpSpPr>
            <p:nvPr/>
          </p:nvGrpSpPr>
          <p:grpSpPr bwMode="auto">
            <a:xfrm>
              <a:off x="144" y="618"/>
              <a:ext cx="4080" cy="3564"/>
              <a:chOff x="144" y="618"/>
              <a:chExt cx="4080" cy="3564"/>
            </a:xfrm>
          </p:grpSpPr>
          <p:grpSp>
            <p:nvGrpSpPr>
              <p:cNvPr id="4" name="Group 71"/>
              <p:cNvGrpSpPr>
                <a:grpSpLocks/>
              </p:cNvGrpSpPr>
              <p:nvPr/>
            </p:nvGrpSpPr>
            <p:grpSpPr bwMode="auto">
              <a:xfrm>
                <a:off x="3888" y="2544"/>
                <a:ext cx="336" cy="966"/>
                <a:chOff x="3888" y="2544"/>
                <a:chExt cx="336" cy="966"/>
              </a:xfrm>
            </p:grpSpPr>
            <p:sp>
              <p:nvSpPr>
                <p:cNvPr id="1052" name="AutoShape 72"/>
                <p:cNvSpPr>
                  <a:spLocks noChangeArrowheads="1"/>
                </p:cNvSpPr>
                <p:nvPr/>
              </p:nvSpPr>
              <p:spPr bwMode="auto">
                <a:xfrm rot="-1520979">
                  <a:off x="3888" y="2544"/>
                  <a:ext cx="96" cy="720"/>
                </a:xfrm>
                <a:prstGeom prst="upArrow">
                  <a:avLst>
                    <a:gd name="adj1" fmla="val 50000"/>
                    <a:gd name="adj2" fmla="val 187500"/>
                  </a:avLst>
                </a:prstGeom>
                <a:solidFill>
                  <a:srgbClr val="FF3300"/>
                </a:solidFill>
                <a:ln w="9525">
                  <a:solidFill>
                    <a:schemeClr val="tx1"/>
                  </a:solidFill>
                  <a:miter lim="800000"/>
                  <a:headEnd/>
                  <a:tailEnd/>
                </a:ln>
              </p:spPr>
              <p:txBody>
                <a:bodyPr wrap="none" anchor="ctr"/>
                <a:lstStyle/>
                <a:p>
                  <a:endParaRPr lang="es-CL"/>
                </a:p>
              </p:txBody>
            </p:sp>
            <p:sp>
              <p:nvSpPr>
                <p:cNvPr id="1053" name="WordArt 73"/>
                <p:cNvSpPr>
                  <a:spLocks noChangeArrowheads="1" noChangeShapeType="1" noTextEdit="1"/>
                </p:cNvSpPr>
                <p:nvPr/>
              </p:nvSpPr>
              <p:spPr bwMode="auto">
                <a:xfrm>
                  <a:off x="4128" y="3312"/>
                  <a:ext cx="96" cy="198"/>
                </a:xfrm>
                <a:prstGeom prst="rect">
                  <a:avLst/>
                </a:prstGeom>
              </p:spPr>
              <p:txBody>
                <a:bodyPr wrap="none" fromWordArt="1">
                  <a:prstTxWarp prst="textPlain">
                    <a:avLst>
                      <a:gd name="adj" fmla="val 50000"/>
                    </a:avLst>
                  </a:prstTxWarp>
                </a:bodyPr>
                <a:lstStyle/>
                <a:p>
                  <a:pPr algn="ctr"/>
                  <a:r>
                    <a:rPr lang="es-CL" kern="10">
                      <a:ln w="9525">
                        <a:solidFill>
                          <a:srgbClr val="000000"/>
                        </a:solidFill>
                        <a:round/>
                        <a:headEnd/>
                        <a:tailEnd/>
                      </a:ln>
                      <a:solidFill>
                        <a:srgbClr val="FF3300"/>
                      </a:solidFill>
                      <a:latin typeface="Arial Black"/>
                    </a:rPr>
                    <a:t>1</a:t>
                  </a:r>
                </a:p>
              </p:txBody>
            </p:sp>
          </p:grpSp>
          <p:grpSp>
            <p:nvGrpSpPr>
              <p:cNvPr id="5" name="Group 74"/>
              <p:cNvGrpSpPr>
                <a:grpSpLocks/>
              </p:cNvGrpSpPr>
              <p:nvPr/>
            </p:nvGrpSpPr>
            <p:grpSpPr bwMode="auto">
              <a:xfrm>
                <a:off x="1296" y="2592"/>
                <a:ext cx="816" cy="198"/>
                <a:chOff x="1296" y="2592"/>
                <a:chExt cx="816" cy="198"/>
              </a:xfrm>
            </p:grpSpPr>
            <p:sp>
              <p:nvSpPr>
                <p:cNvPr id="1050" name="AutoShape 75"/>
                <p:cNvSpPr>
                  <a:spLocks noChangeArrowheads="1"/>
                </p:cNvSpPr>
                <p:nvPr/>
              </p:nvSpPr>
              <p:spPr bwMode="auto">
                <a:xfrm>
                  <a:off x="1440" y="2688"/>
                  <a:ext cx="672" cy="96"/>
                </a:xfrm>
                <a:prstGeom prst="rightArrow">
                  <a:avLst>
                    <a:gd name="adj1" fmla="val 50000"/>
                    <a:gd name="adj2" fmla="val 175000"/>
                  </a:avLst>
                </a:prstGeom>
                <a:solidFill>
                  <a:srgbClr val="FF3300"/>
                </a:solidFill>
                <a:ln w="9525">
                  <a:solidFill>
                    <a:schemeClr val="tx1"/>
                  </a:solidFill>
                  <a:miter lim="800000"/>
                  <a:headEnd/>
                  <a:tailEnd/>
                </a:ln>
              </p:spPr>
              <p:txBody>
                <a:bodyPr wrap="none" anchor="ctr"/>
                <a:lstStyle/>
                <a:p>
                  <a:endParaRPr lang="es-CL"/>
                </a:p>
              </p:txBody>
            </p:sp>
            <p:sp>
              <p:nvSpPr>
                <p:cNvPr id="1051" name="WordArt 76"/>
                <p:cNvSpPr>
                  <a:spLocks noChangeArrowheads="1" noChangeShapeType="1" noTextEdit="1"/>
                </p:cNvSpPr>
                <p:nvPr/>
              </p:nvSpPr>
              <p:spPr bwMode="auto">
                <a:xfrm>
                  <a:off x="1296" y="2592"/>
                  <a:ext cx="96" cy="198"/>
                </a:xfrm>
                <a:prstGeom prst="rect">
                  <a:avLst/>
                </a:prstGeom>
              </p:spPr>
              <p:txBody>
                <a:bodyPr wrap="none" fromWordArt="1">
                  <a:prstTxWarp prst="textPlain">
                    <a:avLst>
                      <a:gd name="adj" fmla="val 50000"/>
                    </a:avLst>
                  </a:prstTxWarp>
                </a:bodyPr>
                <a:lstStyle/>
                <a:p>
                  <a:pPr algn="ctr"/>
                  <a:r>
                    <a:rPr lang="es-CL" kern="10">
                      <a:ln w="9525">
                        <a:solidFill>
                          <a:srgbClr val="000000"/>
                        </a:solidFill>
                        <a:round/>
                        <a:headEnd/>
                        <a:tailEnd/>
                      </a:ln>
                      <a:solidFill>
                        <a:srgbClr val="FF3300"/>
                      </a:solidFill>
                      <a:latin typeface="Arial Black"/>
                    </a:rPr>
                    <a:t>2</a:t>
                  </a:r>
                </a:p>
              </p:txBody>
            </p:sp>
          </p:grpSp>
          <p:grpSp>
            <p:nvGrpSpPr>
              <p:cNvPr id="6" name="Group 77"/>
              <p:cNvGrpSpPr>
                <a:grpSpLocks/>
              </p:cNvGrpSpPr>
              <p:nvPr/>
            </p:nvGrpSpPr>
            <p:grpSpPr bwMode="auto">
              <a:xfrm>
                <a:off x="1200" y="3984"/>
                <a:ext cx="1008" cy="198"/>
                <a:chOff x="1200" y="3984"/>
                <a:chExt cx="1008" cy="198"/>
              </a:xfrm>
            </p:grpSpPr>
            <p:sp>
              <p:nvSpPr>
                <p:cNvPr id="1048" name="AutoShape 78"/>
                <p:cNvSpPr>
                  <a:spLocks noChangeArrowheads="1"/>
                </p:cNvSpPr>
                <p:nvPr/>
              </p:nvSpPr>
              <p:spPr bwMode="auto">
                <a:xfrm>
                  <a:off x="1392" y="4032"/>
                  <a:ext cx="816" cy="96"/>
                </a:xfrm>
                <a:prstGeom prst="rightArrow">
                  <a:avLst>
                    <a:gd name="adj1" fmla="val 50000"/>
                    <a:gd name="adj2" fmla="val 212500"/>
                  </a:avLst>
                </a:prstGeom>
                <a:solidFill>
                  <a:srgbClr val="FF3300"/>
                </a:solidFill>
                <a:ln w="9525">
                  <a:solidFill>
                    <a:schemeClr val="tx1"/>
                  </a:solidFill>
                  <a:miter lim="800000"/>
                  <a:headEnd/>
                  <a:tailEnd/>
                </a:ln>
              </p:spPr>
              <p:txBody>
                <a:bodyPr wrap="none" anchor="ctr"/>
                <a:lstStyle/>
                <a:p>
                  <a:endParaRPr lang="es-CL"/>
                </a:p>
              </p:txBody>
            </p:sp>
            <p:sp>
              <p:nvSpPr>
                <p:cNvPr id="1049" name="WordArt 79"/>
                <p:cNvSpPr>
                  <a:spLocks noChangeArrowheads="1" noChangeShapeType="1" noTextEdit="1"/>
                </p:cNvSpPr>
                <p:nvPr/>
              </p:nvSpPr>
              <p:spPr bwMode="auto">
                <a:xfrm>
                  <a:off x="1200" y="3984"/>
                  <a:ext cx="96" cy="198"/>
                </a:xfrm>
                <a:prstGeom prst="rect">
                  <a:avLst/>
                </a:prstGeom>
              </p:spPr>
              <p:txBody>
                <a:bodyPr wrap="none" fromWordArt="1">
                  <a:prstTxWarp prst="textPlain">
                    <a:avLst>
                      <a:gd name="adj" fmla="val 50000"/>
                    </a:avLst>
                  </a:prstTxWarp>
                </a:bodyPr>
                <a:lstStyle/>
                <a:p>
                  <a:pPr algn="ctr"/>
                  <a:r>
                    <a:rPr lang="es-CL" kern="10">
                      <a:ln w="9525">
                        <a:solidFill>
                          <a:srgbClr val="000000"/>
                        </a:solidFill>
                        <a:round/>
                        <a:headEnd/>
                        <a:tailEnd/>
                      </a:ln>
                      <a:solidFill>
                        <a:srgbClr val="FF3300"/>
                      </a:solidFill>
                      <a:latin typeface="Arial Black"/>
                    </a:rPr>
                    <a:t>3</a:t>
                  </a:r>
                </a:p>
              </p:txBody>
            </p:sp>
          </p:grpSp>
          <p:grpSp>
            <p:nvGrpSpPr>
              <p:cNvPr id="7" name="Group 80"/>
              <p:cNvGrpSpPr>
                <a:grpSpLocks/>
              </p:cNvGrpSpPr>
              <p:nvPr/>
            </p:nvGrpSpPr>
            <p:grpSpPr bwMode="auto">
              <a:xfrm>
                <a:off x="1248" y="3264"/>
                <a:ext cx="1008" cy="198"/>
                <a:chOff x="1248" y="3264"/>
                <a:chExt cx="1008" cy="198"/>
              </a:xfrm>
            </p:grpSpPr>
            <p:sp>
              <p:nvSpPr>
                <p:cNvPr id="1046" name="AutoShape 81"/>
                <p:cNvSpPr>
                  <a:spLocks noChangeArrowheads="1"/>
                </p:cNvSpPr>
                <p:nvPr/>
              </p:nvSpPr>
              <p:spPr bwMode="auto">
                <a:xfrm>
                  <a:off x="1440" y="3312"/>
                  <a:ext cx="816" cy="96"/>
                </a:xfrm>
                <a:prstGeom prst="rightArrow">
                  <a:avLst>
                    <a:gd name="adj1" fmla="val 50000"/>
                    <a:gd name="adj2" fmla="val 212500"/>
                  </a:avLst>
                </a:prstGeom>
                <a:solidFill>
                  <a:srgbClr val="FF3300"/>
                </a:solidFill>
                <a:ln w="9525">
                  <a:solidFill>
                    <a:schemeClr val="tx1"/>
                  </a:solidFill>
                  <a:miter lim="800000"/>
                  <a:headEnd/>
                  <a:tailEnd/>
                </a:ln>
              </p:spPr>
              <p:txBody>
                <a:bodyPr wrap="none" anchor="ctr"/>
                <a:lstStyle/>
                <a:p>
                  <a:endParaRPr lang="es-CL"/>
                </a:p>
              </p:txBody>
            </p:sp>
            <p:sp>
              <p:nvSpPr>
                <p:cNvPr id="1047" name="WordArt 82"/>
                <p:cNvSpPr>
                  <a:spLocks noChangeArrowheads="1" noChangeShapeType="1" noTextEdit="1"/>
                </p:cNvSpPr>
                <p:nvPr/>
              </p:nvSpPr>
              <p:spPr bwMode="auto">
                <a:xfrm>
                  <a:off x="1248" y="3264"/>
                  <a:ext cx="96" cy="198"/>
                </a:xfrm>
                <a:prstGeom prst="rect">
                  <a:avLst/>
                </a:prstGeom>
              </p:spPr>
              <p:txBody>
                <a:bodyPr wrap="none" fromWordArt="1">
                  <a:prstTxWarp prst="textPlain">
                    <a:avLst>
                      <a:gd name="adj" fmla="val 50000"/>
                    </a:avLst>
                  </a:prstTxWarp>
                </a:bodyPr>
                <a:lstStyle/>
                <a:p>
                  <a:pPr algn="ctr"/>
                  <a:r>
                    <a:rPr lang="es-CL" kern="10">
                      <a:ln w="9525">
                        <a:solidFill>
                          <a:srgbClr val="000000"/>
                        </a:solidFill>
                        <a:round/>
                        <a:headEnd/>
                        <a:tailEnd/>
                      </a:ln>
                      <a:solidFill>
                        <a:srgbClr val="FF3300"/>
                      </a:solidFill>
                      <a:latin typeface="Arial Black"/>
                    </a:rPr>
                    <a:t>4</a:t>
                  </a:r>
                </a:p>
              </p:txBody>
            </p:sp>
          </p:grpSp>
          <p:grpSp>
            <p:nvGrpSpPr>
              <p:cNvPr id="8" name="Group 83"/>
              <p:cNvGrpSpPr>
                <a:grpSpLocks/>
              </p:cNvGrpSpPr>
              <p:nvPr/>
            </p:nvGrpSpPr>
            <p:grpSpPr bwMode="auto">
              <a:xfrm>
                <a:off x="1296" y="618"/>
                <a:ext cx="240" cy="1350"/>
                <a:chOff x="1248" y="474"/>
                <a:chExt cx="240" cy="1350"/>
              </a:xfrm>
            </p:grpSpPr>
            <p:sp>
              <p:nvSpPr>
                <p:cNvPr id="1044" name="AutoShape 84"/>
                <p:cNvSpPr>
                  <a:spLocks noChangeArrowheads="1"/>
                </p:cNvSpPr>
                <p:nvPr/>
              </p:nvSpPr>
              <p:spPr bwMode="auto">
                <a:xfrm rot="661093">
                  <a:off x="1248" y="768"/>
                  <a:ext cx="96" cy="1056"/>
                </a:xfrm>
                <a:prstGeom prst="downArrow">
                  <a:avLst>
                    <a:gd name="adj1" fmla="val 50000"/>
                    <a:gd name="adj2" fmla="val 275000"/>
                  </a:avLst>
                </a:prstGeom>
                <a:solidFill>
                  <a:srgbClr val="FF3300"/>
                </a:solidFill>
                <a:ln w="9525">
                  <a:solidFill>
                    <a:schemeClr val="tx1"/>
                  </a:solidFill>
                  <a:miter lim="800000"/>
                  <a:headEnd/>
                  <a:tailEnd/>
                </a:ln>
              </p:spPr>
              <p:txBody>
                <a:bodyPr wrap="none" anchor="ctr"/>
                <a:lstStyle/>
                <a:p>
                  <a:endParaRPr lang="es-CL"/>
                </a:p>
              </p:txBody>
            </p:sp>
            <p:sp>
              <p:nvSpPr>
                <p:cNvPr id="1045" name="WordArt 85"/>
                <p:cNvSpPr>
                  <a:spLocks noChangeArrowheads="1" noChangeShapeType="1" noTextEdit="1"/>
                </p:cNvSpPr>
                <p:nvPr/>
              </p:nvSpPr>
              <p:spPr bwMode="auto">
                <a:xfrm>
                  <a:off x="1392" y="474"/>
                  <a:ext cx="96" cy="198"/>
                </a:xfrm>
                <a:prstGeom prst="rect">
                  <a:avLst/>
                </a:prstGeom>
              </p:spPr>
              <p:txBody>
                <a:bodyPr wrap="none" fromWordArt="1">
                  <a:prstTxWarp prst="textPlain">
                    <a:avLst>
                      <a:gd name="adj" fmla="val 50000"/>
                    </a:avLst>
                  </a:prstTxWarp>
                </a:bodyPr>
                <a:lstStyle/>
                <a:p>
                  <a:pPr algn="ctr"/>
                  <a:r>
                    <a:rPr lang="es-CL" kern="10">
                      <a:ln w="9525">
                        <a:solidFill>
                          <a:srgbClr val="000000"/>
                        </a:solidFill>
                        <a:round/>
                        <a:headEnd/>
                        <a:tailEnd/>
                      </a:ln>
                      <a:solidFill>
                        <a:srgbClr val="FF3300"/>
                      </a:solidFill>
                      <a:latin typeface="Arial Black"/>
                    </a:rPr>
                    <a:t>5</a:t>
                  </a:r>
                </a:p>
              </p:txBody>
            </p:sp>
          </p:grpSp>
          <p:grpSp>
            <p:nvGrpSpPr>
              <p:cNvPr id="9" name="Group 86"/>
              <p:cNvGrpSpPr>
                <a:grpSpLocks/>
              </p:cNvGrpSpPr>
              <p:nvPr/>
            </p:nvGrpSpPr>
            <p:grpSpPr bwMode="auto">
              <a:xfrm>
                <a:off x="144" y="2688"/>
                <a:ext cx="288" cy="1302"/>
                <a:chOff x="144" y="2688"/>
                <a:chExt cx="288" cy="1302"/>
              </a:xfrm>
            </p:grpSpPr>
            <p:sp>
              <p:nvSpPr>
                <p:cNvPr id="1042" name="AutoShape 87"/>
                <p:cNvSpPr>
                  <a:spLocks noChangeArrowheads="1"/>
                </p:cNvSpPr>
                <p:nvPr/>
              </p:nvSpPr>
              <p:spPr bwMode="auto">
                <a:xfrm rot="1366209">
                  <a:off x="336" y="2688"/>
                  <a:ext cx="96" cy="1056"/>
                </a:xfrm>
                <a:prstGeom prst="upArrow">
                  <a:avLst>
                    <a:gd name="adj1" fmla="val 50000"/>
                    <a:gd name="adj2" fmla="val 275000"/>
                  </a:avLst>
                </a:prstGeom>
                <a:solidFill>
                  <a:srgbClr val="FF3300"/>
                </a:solidFill>
                <a:ln w="9525">
                  <a:solidFill>
                    <a:schemeClr val="tx1"/>
                  </a:solidFill>
                  <a:miter lim="800000"/>
                  <a:headEnd/>
                  <a:tailEnd/>
                </a:ln>
              </p:spPr>
              <p:txBody>
                <a:bodyPr wrap="none" anchor="ctr"/>
                <a:lstStyle/>
                <a:p>
                  <a:endParaRPr lang="es-CL"/>
                </a:p>
              </p:txBody>
            </p:sp>
            <p:sp>
              <p:nvSpPr>
                <p:cNvPr id="1043" name="WordArt 88"/>
                <p:cNvSpPr>
                  <a:spLocks noChangeArrowheads="1" noChangeShapeType="1" noTextEdit="1"/>
                </p:cNvSpPr>
                <p:nvPr/>
              </p:nvSpPr>
              <p:spPr bwMode="auto">
                <a:xfrm>
                  <a:off x="144" y="3792"/>
                  <a:ext cx="96" cy="198"/>
                </a:xfrm>
                <a:prstGeom prst="rect">
                  <a:avLst/>
                </a:prstGeom>
              </p:spPr>
              <p:txBody>
                <a:bodyPr wrap="none" fromWordArt="1">
                  <a:prstTxWarp prst="textPlain">
                    <a:avLst>
                      <a:gd name="adj" fmla="val 50000"/>
                    </a:avLst>
                  </a:prstTxWarp>
                </a:bodyPr>
                <a:lstStyle/>
                <a:p>
                  <a:pPr algn="ctr"/>
                  <a:r>
                    <a:rPr lang="es-CL" kern="10">
                      <a:ln w="9525">
                        <a:solidFill>
                          <a:srgbClr val="000000"/>
                        </a:solidFill>
                        <a:round/>
                        <a:headEnd/>
                        <a:tailEnd/>
                      </a:ln>
                      <a:solidFill>
                        <a:srgbClr val="FF3300"/>
                      </a:solidFill>
                      <a:latin typeface="Arial Black"/>
                    </a:rPr>
                    <a:t>6</a:t>
                  </a:r>
                </a:p>
              </p:txBody>
            </p:sp>
          </p:grpSp>
          <p:grpSp>
            <p:nvGrpSpPr>
              <p:cNvPr id="10" name="Group 89"/>
              <p:cNvGrpSpPr>
                <a:grpSpLocks/>
              </p:cNvGrpSpPr>
              <p:nvPr/>
            </p:nvGrpSpPr>
            <p:grpSpPr bwMode="auto">
              <a:xfrm rot="451445">
                <a:off x="2784" y="1920"/>
                <a:ext cx="1248" cy="336"/>
                <a:chOff x="2784" y="1776"/>
                <a:chExt cx="1248" cy="336"/>
              </a:xfrm>
            </p:grpSpPr>
            <p:sp>
              <p:nvSpPr>
                <p:cNvPr id="1040" name="AutoShape 90"/>
                <p:cNvSpPr>
                  <a:spLocks noChangeArrowheads="1"/>
                </p:cNvSpPr>
                <p:nvPr/>
              </p:nvSpPr>
              <p:spPr bwMode="auto">
                <a:xfrm rot="-1032554">
                  <a:off x="2784" y="2016"/>
                  <a:ext cx="1056" cy="96"/>
                </a:xfrm>
                <a:prstGeom prst="leftArrow">
                  <a:avLst>
                    <a:gd name="adj1" fmla="val 50000"/>
                    <a:gd name="adj2" fmla="val 275000"/>
                  </a:avLst>
                </a:prstGeom>
                <a:solidFill>
                  <a:srgbClr val="FF3300"/>
                </a:solidFill>
                <a:ln w="9525">
                  <a:solidFill>
                    <a:schemeClr val="tx1"/>
                  </a:solidFill>
                  <a:miter lim="800000"/>
                  <a:headEnd/>
                  <a:tailEnd/>
                </a:ln>
              </p:spPr>
              <p:txBody>
                <a:bodyPr wrap="none" anchor="ctr"/>
                <a:lstStyle/>
                <a:p>
                  <a:endParaRPr lang="es-CL"/>
                </a:p>
              </p:txBody>
            </p:sp>
            <p:sp>
              <p:nvSpPr>
                <p:cNvPr id="1041" name="WordArt 91"/>
                <p:cNvSpPr>
                  <a:spLocks noChangeArrowheads="1" noChangeShapeType="1" noTextEdit="1"/>
                </p:cNvSpPr>
                <p:nvPr/>
              </p:nvSpPr>
              <p:spPr bwMode="auto">
                <a:xfrm>
                  <a:off x="3936" y="1776"/>
                  <a:ext cx="96" cy="198"/>
                </a:xfrm>
                <a:prstGeom prst="rect">
                  <a:avLst/>
                </a:prstGeom>
              </p:spPr>
              <p:txBody>
                <a:bodyPr wrap="none" fromWordArt="1">
                  <a:prstTxWarp prst="textPlain">
                    <a:avLst>
                      <a:gd name="adj" fmla="val 50000"/>
                    </a:avLst>
                  </a:prstTxWarp>
                </a:bodyPr>
                <a:lstStyle/>
                <a:p>
                  <a:pPr algn="ctr"/>
                  <a:r>
                    <a:rPr lang="es-CL" kern="10">
                      <a:ln w="9525">
                        <a:solidFill>
                          <a:srgbClr val="000000"/>
                        </a:solidFill>
                        <a:round/>
                        <a:headEnd/>
                        <a:tailEnd/>
                      </a:ln>
                      <a:solidFill>
                        <a:srgbClr val="FF3300"/>
                      </a:solidFill>
                      <a:latin typeface="Arial Black"/>
                    </a:rPr>
                    <a:t>7</a:t>
                  </a:r>
                </a:p>
              </p:txBody>
            </p:sp>
          </p:grpSp>
        </p:grpSp>
      </p:grpSp>
      <p:sp>
        <p:nvSpPr>
          <p:cNvPr id="1029" name="Rectangle 92"/>
          <p:cNvSpPr>
            <a:spLocks noChangeArrowheads="1"/>
          </p:cNvSpPr>
          <p:nvPr/>
        </p:nvSpPr>
        <p:spPr bwMode="auto">
          <a:xfrm>
            <a:off x="4499992" y="1268760"/>
            <a:ext cx="3429000" cy="1803400"/>
          </a:xfrm>
          <a:prstGeom prst="rect">
            <a:avLst/>
          </a:prstGeom>
          <a:noFill/>
          <a:ln w="9525">
            <a:noFill/>
            <a:miter lim="800000"/>
            <a:headEnd/>
            <a:tailEnd/>
          </a:ln>
        </p:spPr>
        <p:txBody>
          <a:bodyPr>
            <a:spAutoFit/>
          </a:bodyPr>
          <a:lstStyle/>
          <a:p>
            <a:pPr eaLnBrk="0" hangingPunct="0"/>
            <a:r>
              <a:rPr lang="es-ES_tradnl" sz="1600" dirty="0">
                <a:latin typeface="Times New Roman" pitchFamily="18" charset="0"/>
              </a:rPr>
              <a:t>1.- Conducto de entrada</a:t>
            </a:r>
          </a:p>
          <a:p>
            <a:pPr eaLnBrk="0" hangingPunct="0"/>
            <a:r>
              <a:rPr lang="es-ES_tradnl" sz="1600" dirty="0">
                <a:latin typeface="Times New Roman" pitchFamily="18" charset="0"/>
              </a:rPr>
              <a:t>2.- Centrifugación</a:t>
            </a:r>
          </a:p>
          <a:p>
            <a:pPr eaLnBrk="0" hangingPunct="0"/>
            <a:r>
              <a:rPr lang="es-ES_tradnl" sz="1600" dirty="0">
                <a:latin typeface="Times New Roman" pitchFamily="18" charset="0"/>
              </a:rPr>
              <a:t>3.- Receptor de partículas gruesas</a:t>
            </a:r>
          </a:p>
          <a:p>
            <a:pPr eaLnBrk="0" hangingPunct="0"/>
            <a:r>
              <a:rPr lang="es-ES_tradnl" sz="1600" dirty="0">
                <a:latin typeface="Times New Roman" pitchFamily="18" charset="0"/>
              </a:rPr>
              <a:t>4.- Filtro de papel</a:t>
            </a:r>
          </a:p>
          <a:p>
            <a:pPr eaLnBrk="0" hangingPunct="0"/>
            <a:r>
              <a:rPr lang="es-ES_tradnl" sz="1600" dirty="0">
                <a:latin typeface="Times New Roman" pitchFamily="18" charset="0"/>
              </a:rPr>
              <a:t>5.- </a:t>
            </a:r>
            <a:r>
              <a:rPr lang="es-ES_tradnl" sz="1600" dirty="0" err="1">
                <a:latin typeface="Times New Roman" pitchFamily="18" charset="0"/>
              </a:rPr>
              <a:t>Presóstato</a:t>
            </a:r>
            <a:endParaRPr lang="es-ES_tradnl" sz="1600" dirty="0">
              <a:latin typeface="Times New Roman" pitchFamily="18" charset="0"/>
            </a:endParaRPr>
          </a:p>
          <a:p>
            <a:pPr eaLnBrk="0" hangingPunct="0"/>
            <a:r>
              <a:rPr lang="es-ES_tradnl" sz="1600" dirty="0">
                <a:latin typeface="Times New Roman" pitchFamily="18" charset="0"/>
              </a:rPr>
              <a:t>6.- Indicador</a:t>
            </a:r>
          </a:p>
          <a:p>
            <a:pPr eaLnBrk="0" hangingPunct="0"/>
            <a:r>
              <a:rPr lang="es-ES_tradnl" sz="1600" dirty="0">
                <a:latin typeface="Times New Roman" pitchFamily="18" charset="0"/>
              </a:rPr>
              <a:t>7.- Salida de aire</a:t>
            </a:r>
          </a:p>
        </p:txBody>
      </p:sp>
      <p:sp>
        <p:nvSpPr>
          <p:cNvPr id="1030" name="Text Box 99"/>
          <p:cNvSpPr txBox="1">
            <a:spLocks noChangeArrowheads="1"/>
          </p:cNvSpPr>
          <p:nvPr/>
        </p:nvSpPr>
        <p:spPr bwMode="auto">
          <a:xfrm>
            <a:off x="5148064" y="3213100"/>
            <a:ext cx="3599061" cy="1892826"/>
          </a:xfrm>
          <a:prstGeom prst="rect">
            <a:avLst/>
          </a:prstGeom>
          <a:noFill/>
          <a:ln w="9525">
            <a:noFill/>
            <a:miter lim="800000"/>
            <a:headEnd/>
            <a:tailEnd/>
          </a:ln>
        </p:spPr>
        <p:txBody>
          <a:bodyPr wrap="square">
            <a:spAutoFit/>
          </a:bodyPr>
          <a:lstStyle/>
          <a:p>
            <a:pPr>
              <a:spcBef>
                <a:spcPct val="50000"/>
              </a:spcBef>
            </a:pPr>
            <a:r>
              <a:rPr lang="es-MX" dirty="0"/>
              <a:t>El cuerpo del filtro lleva una taza inferior sujetada por un mecanismo que le permita vaciar el polvo.</a:t>
            </a:r>
          </a:p>
          <a:p>
            <a:pPr>
              <a:spcBef>
                <a:spcPct val="50000"/>
              </a:spcBef>
            </a:pPr>
            <a:r>
              <a:rPr lang="es-MX" dirty="0"/>
              <a:t>El filtro de papel se encaja en dos cilindros porosos y una tapa sólida que impide el paso de aire.</a:t>
            </a:r>
            <a:endParaRPr lang="es-ES" dirty="0"/>
          </a:p>
        </p:txBody>
      </p:sp>
      <p:sp>
        <p:nvSpPr>
          <p:cNvPr id="1031" name="Text Box 100"/>
          <p:cNvSpPr txBox="1">
            <a:spLocks noChangeArrowheads="1"/>
          </p:cNvSpPr>
          <p:nvPr/>
        </p:nvSpPr>
        <p:spPr bwMode="auto">
          <a:xfrm>
            <a:off x="466725" y="5734050"/>
            <a:ext cx="8208963" cy="915988"/>
          </a:xfrm>
          <a:prstGeom prst="rect">
            <a:avLst/>
          </a:prstGeom>
          <a:noFill/>
          <a:ln w="9525">
            <a:noFill/>
            <a:miter lim="800000"/>
            <a:headEnd/>
            <a:tailEnd/>
          </a:ln>
        </p:spPr>
        <p:txBody>
          <a:bodyPr>
            <a:spAutoFit/>
          </a:bodyPr>
          <a:lstStyle/>
          <a:p>
            <a:pPr>
              <a:spcBef>
                <a:spcPct val="50000"/>
              </a:spcBef>
            </a:pPr>
            <a:r>
              <a:rPr lang="es-MX" dirty="0"/>
              <a:t>El indicador muestra cuando el filtro está lleno:  Por la dificultad de pasar el aire por el filtro se crea un vacio en el colector de admisión y hace mover una membrana del indicador.</a:t>
            </a:r>
            <a:endParaRPr lang="es-ES" dirty="0"/>
          </a:p>
        </p:txBody>
      </p:sp>
      <p:pic>
        <p:nvPicPr>
          <p:cNvPr id="1028" name="Picture 4" descr="http://t1.gstatic.com/images?q=tbn:ANd9GcQc2iHqLkQAJqpYt9zYEHbhb4_bS5h9h5waaceq2Z-Z47ppBF0fw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804248" y="0"/>
            <a:ext cx="2044824" cy="279033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1259632" y="404664"/>
            <a:ext cx="3240607" cy="461665"/>
          </a:xfrm>
          <a:prstGeom prst="rect">
            <a:avLst/>
          </a:prstGeom>
          <a:noFill/>
          <a:ln w="9525">
            <a:noFill/>
            <a:miter lim="800000"/>
            <a:headEnd/>
            <a:tailEnd/>
          </a:ln>
        </p:spPr>
        <p:txBody>
          <a:bodyPr wrap="square">
            <a:spAutoFit/>
          </a:bodyPr>
          <a:lstStyle/>
          <a:p>
            <a:pPr>
              <a:spcBef>
                <a:spcPct val="50000"/>
              </a:spcBef>
            </a:pPr>
            <a:r>
              <a:rPr lang="es-MX" sz="2400" b="1" dirty="0" smtClean="0"/>
              <a:t>MANTENIMIENTO</a:t>
            </a:r>
            <a:endParaRPr lang="es-ES" sz="2400" b="1" dirty="0"/>
          </a:p>
        </p:txBody>
      </p:sp>
      <p:sp>
        <p:nvSpPr>
          <p:cNvPr id="14339" name="Text Box 5"/>
          <p:cNvSpPr txBox="1">
            <a:spLocks noChangeArrowheads="1"/>
          </p:cNvSpPr>
          <p:nvPr/>
        </p:nvSpPr>
        <p:spPr bwMode="auto">
          <a:xfrm>
            <a:off x="900113" y="1412875"/>
            <a:ext cx="7343775" cy="4893647"/>
          </a:xfrm>
          <a:prstGeom prst="rect">
            <a:avLst/>
          </a:prstGeom>
          <a:noFill/>
          <a:ln w="9525">
            <a:noFill/>
            <a:miter lim="800000"/>
            <a:headEnd/>
            <a:tailEnd/>
          </a:ln>
        </p:spPr>
        <p:txBody>
          <a:bodyPr>
            <a:spAutoFit/>
          </a:bodyPr>
          <a:lstStyle/>
          <a:p>
            <a:pPr marL="342900" indent="-342900">
              <a:spcBef>
                <a:spcPct val="50000"/>
              </a:spcBef>
              <a:buFontTx/>
              <a:buAutoNum type="arabicPeriod"/>
            </a:pPr>
            <a:r>
              <a:rPr lang="es-MX" sz="2400" dirty="0"/>
              <a:t>Vaciar el </a:t>
            </a:r>
            <a:r>
              <a:rPr lang="es-MX" sz="2400" dirty="0" err="1"/>
              <a:t>prefiltro</a:t>
            </a:r>
            <a:r>
              <a:rPr lang="es-MX" sz="2400" dirty="0"/>
              <a:t> cuando el polvo llegue a la marca.  Limpiar con trapos.</a:t>
            </a:r>
          </a:p>
          <a:p>
            <a:pPr marL="342900" indent="-342900">
              <a:spcBef>
                <a:spcPct val="50000"/>
              </a:spcBef>
              <a:buFontTx/>
              <a:buAutoNum type="arabicPeriod"/>
            </a:pPr>
            <a:r>
              <a:rPr lang="es-MX" sz="2400" dirty="0"/>
              <a:t>Golpear contra una superficie suave el filtro de papel para no dañarlo.</a:t>
            </a:r>
          </a:p>
          <a:p>
            <a:pPr marL="342900" indent="-342900">
              <a:spcBef>
                <a:spcPct val="50000"/>
              </a:spcBef>
              <a:buFontTx/>
              <a:buAutoNum type="arabicPeriod"/>
            </a:pPr>
            <a:r>
              <a:rPr lang="es-MX" sz="2400" dirty="0"/>
              <a:t>Limpiar cuidadosamente con aire a presión de adentro a afuera.</a:t>
            </a:r>
          </a:p>
          <a:p>
            <a:pPr marL="342900" indent="-342900">
              <a:spcBef>
                <a:spcPct val="50000"/>
              </a:spcBef>
              <a:buFontTx/>
              <a:buAutoNum type="arabicPeriod"/>
            </a:pPr>
            <a:r>
              <a:rPr lang="es-MX" sz="2400" dirty="0"/>
              <a:t>El filtro de papel no debe estar roto.  Evaluar con </a:t>
            </a:r>
            <a:r>
              <a:rPr lang="es-MX" sz="2400" dirty="0" smtClean="0"/>
              <a:t>una linterna de mano.</a:t>
            </a:r>
            <a:endParaRPr lang="es-MX" sz="2400" dirty="0"/>
          </a:p>
          <a:p>
            <a:pPr marL="342900" indent="-342900">
              <a:spcBef>
                <a:spcPct val="50000"/>
              </a:spcBef>
              <a:buFontTx/>
              <a:buAutoNum type="arabicPeriod"/>
            </a:pPr>
            <a:r>
              <a:rPr lang="es-MX" sz="2400" dirty="0"/>
              <a:t>Se debe cambiar una vez al año o cuando después de limpiarlo se active el indicador de limpieza.  Los </a:t>
            </a:r>
            <a:r>
              <a:rPr lang="es-MX" sz="2400" dirty="0" err="1"/>
              <a:t>microporos</a:t>
            </a:r>
            <a:r>
              <a:rPr lang="es-MX" sz="2400" dirty="0"/>
              <a:t> están llenos.</a:t>
            </a:r>
            <a:endParaRPr lang="es-E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971550" y="549275"/>
            <a:ext cx="7200900" cy="701675"/>
          </a:xfrm>
          <a:prstGeom prst="rect">
            <a:avLst/>
          </a:prstGeom>
          <a:noFill/>
          <a:ln w="9525">
            <a:noFill/>
            <a:miter lim="800000"/>
            <a:headEnd/>
            <a:tailEnd/>
          </a:ln>
        </p:spPr>
        <p:txBody>
          <a:bodyPr>
            <a:spAutoFit/>
          </a:bodyPr>
          <a:lstStyle/>
          <a:p>
            <a:pPr algn="ctr">
              <a:spcBef>
                <a:spcPct val="50000"/>
              </a:spcBef>
            </a:pPr>
            <a:r>
              <a:rPr lang="es-MX" sz="2000" b="1"/>
              <a:t>Eficiencias y restricciones de los filtros de aceite y de papel para condiciones de flujo estable.</a:t>
            </a:r>
            <a:endParaRPr lang="es-ES" sz="2000" b="1"/>
          </a:p>
        </p:txBody>
      </p:sp>
      <p:graphicFrame>
        <p:nvGraphicFramePr>
          <p:cNvPr id="7278" name="Group 110"/>
          <p:cNvGraphicFramePr>
            <a:graphicFrameLocks noGrp="1"/>
          </p:cNvGraphicFramePr>
          <p:nvPr/>
        </p:nvGraphicFramePr>
        <p:xfrm>
          <a:off x="755650" y="1397000"/>
          <a:ext cx="7704138" cy="4421759"/>
        </p:xfrm>
        <a:graphic>
          <a:graphicData uri="http://schemas.openxmlformats.org/drawingml/2006/table">
            <a:tbl>
              <a:tblPr/>
              <a:tblGrid>
                <a:gridCol w="1173163"/>
                <a:gridCol w="1944687"/>
                <a:gridCol w="1485900"/>
                <a:gridCol w="1625600"/>
                <a:gridCol w="1474788"/>
              </a:tblGrid>
              <a:tr h="508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Tipo</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Carga equivalente del motor</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Eficiencia con partículas estandarizadas (%)</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Restricción inicial</a:t>
                      </a:r>
                      <a:endParaRPr kumimoji="0" lang="es-ES" sz="1400"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(cm agua)</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Fino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Grueso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6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Baño de aceite A</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Completa</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92.8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98.5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13.5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Media</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91.1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97.4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Baño de aceite B</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Completa</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95.3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99.5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19.3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Media</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91.3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98.6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Papel A-3</a:t>
                      </a:r>
                      <a:endParaRPr kumimoji="0" lang="es-ES" sz="14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Completa</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99.2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99.7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5.1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Media</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99.4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99.7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MX" sz="1400" b="0" i="0" u="none" strike="noStrike" cap="none" normalizeH="0" baseline="0" smtClean="0">
                          <a:ln>
                            <a:noFill/>
                          </a:ln>
                          <a:solidFill>
                            <a:schemeClr val="tx1"/>
                          </a:solidFill>
                          <a:effectLst/>
                          <a:latin typeface="Arial" charset="0"/>
                        </a:rPr>
                        <a:t>3.8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723</TotalTime>
  <Words>1733</Words>
  <Application>Microsoft Office PowerPoint</Application>
  <PresentationFormat>Presentación en pantalla (4:3)</PresentationFormat>
  <Paragraphs>234</Paragraphs>
  <Slides>28</Slides>
  <Notes>17</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28</vt:i4>
      </vt:variant>
    </vt:vector>
  </HeadingPairs>
  <TitlesOfParts>
    <vt:vector size="30" baseType="lpstr">
      <vt:lpstr>Tema de Office</vt:lpstr>
      <vt:lpstr>Imagen</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Tratamiento de gases en sobrealimentación </vt:lpstr>
      <vt:lpstr>Diapositiva 12</vt:lpstr>
      <vt:lpstr>Diapositiva 13</vt:lpstr>
      <vt:lpstr>Diapositiva 14</vt:lpstr>
      <vt:lpstr>SOBREALIMENTACIÓN</vt:lpstr>
      <vt:lpstr>Efectos de la sobrealimentación</vt:lpstr>
      <vt:lpstr>Consideraciones a tomar en cuenta con la Sobrealimentación</vt:lpstr>
      <vt:lpstr>Mecanismos de sobrealimentación</vt:lpstr>
      <vt:lpstr>Compresor Helicoidal</vt:lpstr>
      <vt:lpstr>Turbo-compresores</vt:lpstr>
      <vt:lpstr>Esquema Turbocompresor</vt:lpstr>
      <vt:lpstr>Válvula limitadora de la velocidad de giro (Wastegate)</vt:lpstr>
      <vt:lpstr>Esquema Válvula Limitadora de Velocidad</vt:lpstr>
      <vt:lpstr>Geometría Variable</vt:lpstr>
      <vt:lpstr>Diapositiva 25</vt:lpstr>
      <vt:lpstr>Diapositiva 26</vt:lpstr>
      <vt:lpstr>Diapositiva 27</vt:lpstr>
      <vt:lpstr>Diapositiva 28</vt:lpstr>
    </vt:vector>
  </TitlesOfParts>
  <Company>Reveco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Luis</dc:creator>
  <cp:lastModifiedBy>Luis</cp:lastModifiedBy>
  <cp:revision>20</cp:revision>
  <dcterms:created xsi:type="dcterms:W3CDTF">2012-04-17T12:20:14Z</dcterms:created>
  <dcterms:modified xsi:type="dcterms:W3CDTF">2012-05-02T02:51:50Z</dcterms:modified>
</cp:coreProperties>
</file>