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Lst>
  <p:sldSz cx="18288000" cy="10287000"/>
  <p:notesSz cx="6858000" cy="9144000"/>
  <p:embeddedFontLst>
    <p:embeddedFont>
      <p:font typeface="DM Serif Display" charset="1" panose="00000000000000000000"/>
      <p:regular r:id="rId12"/>
    </p:embeddedFont>
    <p:embeddedFont>
      <p:font typeface="Alice" charset="1" panose="00000500000000000000"/>
      <p:regular r:id="rId13"/>
    </p:embeddedFont>
    <p:embeddedFont>
      <p:font typeface="Alike Bold" charset="1" panose="02000000000000000000"/>
      <p:regular r:id="rId14"/>
    </p:embeddedFont>
    <p:embeddedFont>
      <p:font typeface="Nunito Bold" charset="1" panose="00000000000000000000"/>
      <p:regular r:id="rId15"/>
    </p:embeddedFont>
    <p:embeddedFont>
      <p:font typeface="Alike" charset="1" panose="0200000000000000000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https://www.ezequipmentrental.com" TargetMode="External" Type="http://schemas.openxmlformats.org/officeDocument/2006/relationships/hyperlink"/><Relationship Id="rId11" Target="mailto:info@firstchoiceatm.net" TargetMode="External" Type="http://schemas.openxmlformats.org/officeDocument/2006/relationships/hyperlink"/><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BEBEB"/>
        </a:solidFill>
      </p:bgPr>
    </p:bg>
    <p:spTree>
      <p:nvGrpSpPr>
        <p:cNvPr id="1" name=""/>
        <p:cNvGrpSpPr/>
        <p:nvPr/>
      </p:nvGrpSpPr>
      <p:grpSpPr>
        <a:xfrm>
          <a:off x="0" y="0"/>
          <a:ext cx="0" cy="0"/>
          <a:chOff x="0" y="0"/>
          <a:chExt cx="0" cy="0"/>
        </a:xfrm>
      </p:grpSpPr>
      <p:sp>
        <p:nvSpPr>
          <p:cNvPr name="AutoShape 2" id="2"/>
          <p:cNvSpPr/>
          <p:nvPr/>
        </p:nvSpPr>
        <p:spPr>
          <a:xfrm rot="0">
            <a:off x="10157401" y="9258300"/>
            <a:ext cx="8130599" cy="0"/>
          </a:xfrm>
          <a:prstGeom prst="line">
            <a:avLst/>
          </a:prstGeom>
          <a:ln cap="flat" w="9525">
            <a:solidFill>
              <a:srgbClr val="EBEBEB"/>
            </a:solidFill>
            <a:prstDash val="solid"/>
            <a:headEnd type="none" len="sm" w="sm"/>
            <a:tailEnd type="none" len="sm" w="sm"/>
          </a:ln>
        </p:spPr>
      </p:sp>
      <p:sp>
        <p:nvSpPr>
          <p:cNvPr name="Freeform 3" id="3"/>
          <p:cNvSpPr/>
          <p:nvPr/>
        </p:nvSpPr>
        <p:spPr>
          <a:xfrm flipH="false" flipV="false" rot="0">
            <a:off x="4607859" y="1387676"/>
            <a:ext cx="9072281" cy="4354695"/>
          </a:xfrm>
          <a:custGeom>
            <a:avLst/>
            <a:gdLst/>
            <a:ahLst/>
            <a:cxnLst/>
            <a:rect r="r" b="b" t="t" l="l"/>
            <a:pathLst>
              <a:path h="4354695" w="9072281">
                <a:moveTo>
                  <a:pt x="0" y="0"/>
                </a:moveTo>
                <a:lnTo>
                  <a:pt x="9072282" y="0"/>
                </a:lnTo>
                <a:lnTo>
                  <a:pt x="9072282" y="4354695"/>
                </a:lnTo>
                <a:lnTo>
                  <a:pt x="0" y="4354695"/>
                </a:lnTo>
                <a:lnTo>
                  <a:pt x="0" y="0"/>
                </a:lnTo>
                <a:close/>
              </a:path>
            </a:pathLst>
          </a:custGeom>
          <a:blipFill>
            <a:blip r:embed="rId2"/>
            <a:stretch>
              <a:fillRect l="0" t="0" r="0" b="0"/>
            </a:stretch>
          </a:blipFill>
        </p:spPr>
      </p:sp>
      <p:sp>
        <p:nvSpPr>
          <p:cNvPr name="TextBox 4" id="4"/>
          <p:cNvSpPr txBox="true"/>
          <p:nvPr/>
        </p:nvSpPr>
        <p:spPr>
          <a:xfrm rot="0">
            <a:off x="-133343" y="6942521"/>
            <a:ext cx="19090075" cy="1295023"/>
          </a:xfrm>
          <a:prstGeom prst="rect">
            <a:avLst/>
          </a:prstGeom>
        </p:spPr>
        <p:txBody>
          <a:bodyPr anchor="t" rtlCol="false" tIns="0" lIns="0" bIns="0" rIns="0">
            <a:spAutoFit/>
          </a:bodyPr>
          <a:lstStyle/>
          <a:p>
            <a:pPr algn="ctr">
              <a:lnSpc>
                <a:spcPts val="9735"/>
              </a:lnSpc>
            </a:pPr>
            <a:r>
              <a:rPr lang="en-US" sz="9735">
                <a:solidFill>
                  <a:srgbClr val="000000"/>
                </a:solidFill>
                <a:latin typeface="DM Serif Display"/>
                <a:ea typeface="DM Serif Display"/>
                <a:cs typeface="DM Serif Display"/>
                <a:sym typeface="DM Serif Display"/>
              </a:rPr>
              <a:t>EZ Equipment Rental</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5F2F1"/>
        </a:solidFill>
      </p:bgPr>
    </p:bg>
    <p:spTree>
      <p:nvGrpSpPr>
        <p:cNvPr id="1" name=""/>
        <p:cNvGrpSpPr/>
        <p:nvPr/>
      </p:nvGrpSpPr>
      <p:grpSpPr>
        <a:xfrm>
          <a:off x="0" y="0"/>
          <a:ext cx="0" cy="0"/>
          <a:chOff x="0" y="0"/>
          <a:chExt cx="0" cy="0"/>
        </a:xfrm>
      </p:grpSpPr>
      <p:sp>
        <p:nvSpPr>
          <p:cNvPr name="TextBox 2" id="2"/>
          <p:cNvSpPr txBox="true"/>
          <p:nvPr/>
        </p:nvSpPr>
        <p:spPr>
          <a:xfrm rot="0">
            <a:off x="5928131" y="2345229"/>
            <a:ext cx="10735297" cy="8239126"/>
          </a:xfrm>
          <a:prstGeom prst="rect">
            <a:avLst/>
          </a:prstGeom>
        </p:spPr>
        <p:txBody>
          <a:bodyPr anchor="t" rtlCol="false" tIns="0" lIns="0" bIns="0" rIns="0">
            <a:spAutoFit/>
          </a:bodyPr>
          <a:lstStyle/>
          <a:p>
            <a:pPr algn="just">
              <a:lnSpc>
                <a:spcPts val="5999"/>
              </a:lnSpc>
            </a:pPr>
            <a:r>
              <a:rPr lang="en-US" sz="3999" spc="-15">
                <a:solidFill>
                  <a:srgbClr val="2D2D2D"/>
                </a:solidFill>
                <a:latin typeface="Alice"/>
                <a:ea typeface="Alice"/>
                <a:cs typeface="Alice"/>
                <a:sym typeface="Alice"/>
              </a:rPr>
              <a:t>Keeping a lawn healthy in the DFW area can be tough. The hot weather and compact soil make it hard for grass to grow strong. That’s where lawn aeration comes </a:t>
            </a:r>
            <a:r>
              <a:rPr lang="en-US" sz="3999" spc="-15">
                <a:solidFill>
                  <a:srgbClr val="2D2D2D"/>
                </a:solidFill>
                <a:latin typeface="Alice"/>
                <a:ea typeface="Alice"/>
                <a:cs typeface="Alice"/>
                <a:sym typeface="Alice"/>
              </a:rPr>
              <a:t>in. Aerating the lawn helps air, water, and nutrients reach the roots by poking small holes into the soil. This process gives your grass the boost it needs. While buying an aerator may seem like a good idea, renting one can be much better. </a:t>
            </a:r>
          </a:p>
          <a:p>
            <a:pPr algn="just">
              <a:lnSpc>
                <a:spcPts val="5999"/>
              </a:lnSpc>
            </a:pPr>
          </a:p>
          <a:p>
            <a:pPr algn="just">
              <a:lnSpc>
                <a:spcPts val="5999"/>
              </a:lnSpc>
            </a:pPr>
          </a:p>
        </p:txBody>
      </p:sp>
      <p:sp>
        <p:nvSpPr>
          <p:cNvPr name="TextBox 3" id="3"/>
          <p:cNvSpPr txBox="true"/>
          <p:nvPr/>
        </p:nvSpPr>
        <p:spPr>
          <a:xfrm rot="0">
            <a:off x="498754" y="933450"/>
            <a:ext cx="16377043" cy="25164015"/>
          </a:xfrm>
          <a:prstGeom prst="rect">
            <a:avLst/>
          </a:prstGeom>
        </p:spPr>
        <p:txBody>
          <a:bodyPr anchor="t" rtlCol="false" tIns="0" lIns="0" bIns="0" rIns="0">
            <a:spAutoFit/>
          </a:bodyPr>
          <a:lstStyle/>
          <a:p>
            <a:pPr algn="l">
              <a:lnSpc>
                <a:spcPts val="7407"/>
              </a:lnSpc>
            </a:pPr>
            <a:r>
              <a:rPr lang="en-US" sz="5290" spc="-58">
                <a:solidFill>
                  <a:srgbClr val="2D2D2D"/>
                </a:solidFill>
                <a:latin typeface="Alike Bold"/>
                <a:ea typeface="Alike Bold"/>
                <a:cs typeface="Alike Bold"/>
                <a:sym typeface="Alike Bold"/>
              </a:rPr>
              <a:t>The Benefits Of Choosing Aerator Rentals In Dfw For Healthy Lawns</a:t>
            </a: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a:p>
            <a:pPr algn="l">
              <a:lnSpc>
                <a:spcPts val="7407"/>
              </a:lnSpc>
            </a:pPr>
          </a:p>
        </p:txBody>
      </p:sp>
      <p:sp>
        <p:nvSpPr>
          <p:cNvPr name="Freeform 4" id="4"/>
          <p:cNvSpPr/>
          <p:nvPr/>
        </p:nvSpPr>
        <p:spPr>
          <a:xfrm flipH="false" flipV="false" rot="0">
            <a:off x="498754" y="3204901"/>
            <a:ext cx="5071441" cy="5071441"/>
          </a:xfrm>
          <a:custGeom>
            <a:avLst/>
            <a:gdLst/>
            <a:ahLst/>
            <a:cxnLst/>
            <a:rect r="r" b="b" t="t" l="l"/>
            <a:pathLst>
              <a:path h="5071441" w="5071441">
                <a:moveTo>
                  <a:pt x="0" y="0"/>
                </a:moveTo>
                <a:lnTo>
                  <a:pt x="5071441" y="0"/>
                </a:lnTo>
                <a:lnTo>
                  <a:pt x="5071441" y="5071441"/>
                </a:lnTo>
                <a:lnTo>
                  <a:pt x="0" y="5071441"/>
                </a:lnTo>
                <a:lnTo>
                  <a:pt x="0" y="0"/>
                </a:lnTo>
                <a:close/>
              </a:path>
            </a:pathLst>
          </a:custGeom>
          <a:blipFill>
            <a:blip r:embed="rId2"/>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5F2F1"/>
        </a:solidFill>
      </p:bgPr>
    </p:bg>
    <p:spTree>
      <p:nvGrpSpPr>
        <p:cNvPr id="1" name=""/>
        <p:cNvGrpSpPr/>
        <p:nvPr/>
      </p:nvGrpSpPr>
      <p:grpSpPr>
        <a:xfrm>
          <a:off x="0" y="0"/>
          <a:ext cx="0" cy="0"/>
          <a:chOff x="0" y="0"/>
          <a:chExt cx="0" cy="0"/>
        </a:xfrm>
      </p:grpSpPr>
      <p:sp>
        <p:nvSpPr>
          <p:cNvPr name="TextBox 2" id="2"/>
          <p:cNvSpPr txBox="true"/>
          <p:nvPr/>
        </p:nvSpPr>
        <p:spPr>
          <a:xfrm rot="0">
            <a:off x="7092819" y="2380989"/>
            <a:ext cx="10525890" cy="6492891"/>
          </a:xfrm>
          <a:prstGeom prst="rect">
            <a:avLst/>
          </a:prstGeom>
        </p:spPr>
        <p:txBody>
          <a:bodyPr anchor="t" rtlCol="false" tIns="0" lIns="0" bIns="0" rIns="0">
            <a:spAutoFit/>
          </a:bodyPr>
          <a:lstStyle/>
          <a:p>
            <a:pPr algn="just">
              <a:lnSpc>
                <a:spcPts val="5749"/>
              </a:lnSpc>
            </a:pPr>
            <a:r>
              <a:rPr lang="en-US" sz="3832" spc="-11">
                <a:solidFill>
                  <a:srgbClr val="2D2D2D"/>
                </a:solidFill>
                <a:latin typeface="Alice"/>
                <a:ea typeface="Alice"/>
                <a:cs typeface="Alice"/>
                <a:sym typeface="Alice"/>
              </a:rPr>
              <a:t>Renting an aerator saves money, especially if you don’t need it often. Buying one can be pricey, and if you only use it a couple of times a year, it’s not worth the cost. With renting, you pay only when you need it. This way, you avoid the high upfront cost and still get the job done. Plus, you don’t have to worry about storing or maintaining a bulky machine.</a:t>
            </a:r>
          </a:p>
          <a:p>
            <a:pPr algn="just">
              <a:lnSpc>
                <a:spcPts val="5749"/>
              </a:lnSpc>
            </a:pPr>
          </a:p>
        </p:txBody>
      </p:sp>
      <p:sp>
        <p:nvSpPr>
          <p:cNvPr name="Freeform 3" id="3"/>
          <p:cNvSpPr/>
          <p:nvPr/>
        </p:nvSpPr>
        <p:spPr>
          <a:xfrm flipH="false" flipV="false" rot="0">
            <a:off x="724323" y="2504814"/>
            <a:ext cx="5196134" cy="5196134"/>
          </a:xfrm>
          <a:custGeom>
            <a:avLst/>
            <a:gdLst/>
            <a:ahLst/>
            <a:cxnLst/>
            <a:rect r="r" b="b" t="t" l="l"/>
            <a:pathLst>
              <a:path h="5196134" w="5196134">
                <a:moveTo>
                  <a:pt x="0" y="0"/>
                </a:moveTo>
                <a:lnTo>
                  <a:pt x="5196134" y="0"/>
                </a:lnTo>
                <a:lnTo>
                  <a:pt x="5196134" y="5196134"/>
                </a:lnTo>
                <a:lnTo>
                  <a:pt x="0" y="5196134"/>
                </a:lnTo>
                <a:lnTo>
                  <a:pt x="0" y="0"/>
                </a:lnTo>
                <a:close/>
              </a:path>
            </a:pathLst>
          </a:custGeom>
          <a:blipFill>
            <a:blip r:embed="rId2"/>
            <a:stretch>
              <a:fillRect l="0" t="0" r="0" b="0"/>
            </a:stretch>
          </a:blipFill>
        </p:spPr>
      </p:sp>
      <p:sp>
        <p:nvSpPr>
          <p:cNvPr name="TextBox 4" id="4"/>
          <p:cNvSpPr txBox="true"/>
          <p:nvPr/>
        </p:nvSpPr>
        <p:spPr>
          <a:xfrm rot="0">
            <a:off x="5461924" y="933450"/>
            <a:ext cx="17341434" cy="1863090"/>
          </a:xfrm>
          <a:prstGeom prst="rect">
            <a:avLst/>
          </a:prstGeom>
        </p:spPr>
        <p:txBody>
          <a:bodyPr anchor="t" rtlCol="false" tIns="0" lIns="0" bIns="0" rIns="0">
            <a:spAutoFit/>
          </a:bodyPr>
          <a:lstStyle/>
          <a:p>
            <a:pPr algn="l">
              <a:lnSpc>
                <a:spcPts val="7559"/>
              </a:lnSpc>
            </a:pPr>
            <a:r>
              <a:rPr lang="en-US" sz="5399" spc="-16">
                <a:solidFill>
                  <a:srgbClr val="2D2D2D"/>
                </a:solidFill>
                <a:latin typeface="Alike Bold"/>
                <a:ea typeface="Alike Bold"/>
                <a:cs typeface="Alike Bold"/>
                <a:sym typeface="Alike Bold"/>
              </a:rPr>
              <a:t>Saves Money</a:t>
            </a:r>
          </a:p>
          <a:p>
            <a:pPr algn="l">
              <a:lnSpc>
                <a:spcPts val="7559"/>
              </a:lnSpc>
            </a:p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5F2F1"/>
        </a:solidFill>
      </p:bgPr>
    </p:bg>
    <p:spTree>
      <p:nvGrpSpPr>
        <p:cNvPr id="1" name=""/>
        <p:cNvGrpSpPr/>
        <p:nvPr/>
      </p:nvGrpSpPr>
      <p:grpSpPr>
        <a:xfrm>
          <a:off x="0" y="0"/>
          <a:ext cx="0" cy="0"/>
          <a:chOff x="0" y="0"/>
          <a:chExt cx="0" cy="0"/>
        </a:xfrm>
      </p:grpSpPr>
      <p:sp>
        <p:nvSpPr>
          <p:cNvPr name="Freeform 2" id="2"/>
          <p:cNvSpPr/>
          <p:nvPr/>
        </p:nvSpPr>
        <p:spPr>
          <a:xfrm flipH="false" flipV="false" rot="0">
            <a:off x="0" y="2694734"/>
            <a:ext cx="6197070" cy="3466486"/>
          </a:xfrm>
          <a:custGeom>
            <a:avLst/>
            <a:gdLst/>
            <a:ahLst/>
            <a:cxnLst/>
            <a:rect r="r" b="b" t="t" l="l"/>
            <a:pathLst>
              <a:path h="3466486" w="6197070">
                <a:moveTo>
                  <a:pt x="0" y="0"/>
                </a:moveTo>
                <a:lnTo>
                  <a:pt x="6197070" y="0"/>
                </a:lnTo>
                <a:lnTo>
                  <a:pt x="6197070" y="3466487"/>
                </a:lnTo>
                <a:lnTo>
                  <a:pt x="0" y="3466487"/>
                </a:lnTo>
                <a:lnTo>
                  <a:pt x="0" y="0"/>
                </a:lnTo>
                <a:close/>
              </a:path>
            </a:pathLst>
          </a:custGeom>
          <a:blipFill>
            <a:blip r:embed="rId2"/>
            <a:stretch>
              <a:fillRect l="0" t="0" r="0" b="0"/>
            </a:stretch>
          </a:blipFill>
        </p:spPr>
      </p:sp>
      <p:sp>
        <p:nvSpPr>
          <p:cNvPr name="TextBox 3" id="3"/>
          <p:cNvSpPr txBox="true"/>
          <p:nvPr/>
        </p:nvSpPr>
        <p:spPr>
          <a:xfrm rot="0">
            <a:off x="6643462" y="2239230"/>
            <a:ext cx="10615838" cy="9744076"/>
          </a:xfrm>
          <a:prstGeom prst="rect">
            <a:avLst/>
          </a:prstGeom>
        </p:spPr>
        <p:txBody>
          <a:bodyPr anchor="t" rtlCol="false" tIns="0" lIns="0" bIns="0" rIns="0">
            <a:spAutoFit/>
          </a:bodyPr>
          <a:lstStyle/>
          <a:p>
            <a:pPr algn="just">
              <a:lnSpc>
                <a:spcPts val="5999"/>
              </a:lnSpc>
            </a:pPr>
            <a:r>
              <a:rPr lang="en-US" sz="3999" spc="-11">
                <a:solidFill>
                  <a:srgbClr val="2D2D2D"/>
                </a:solidFill>
                <a:latin typeface="Alice"/>
                <a:ea typeface="Alice"/>
                <a:cs typeface="Alice"/>
                <a:sym typeface="Alice"/>
              </a:rPr>
              <a:t>When you rent an aerator, you get access to top-quality equipment. Rental companies maintain their machines, making sure they work well and are ready for use. These aerators are often more powerful than the small ones you might buy for home use. With a rental, you can get a professional-grade aerator that’s better suited to handle tough soil conditions like those in the DFW area.</a:t>
            </a:r>
          </a:p>
          <a:p>
            <a:pPr algn="just">
              <a:lnSpc>
                <a:spcPts val="5999"/>
              </a:lnSpc>
            </a:pPr>
          </a:p>
          <a:p>
            <a:pPr algn="just">
              <a:lnSpc>
                <a:spcPts val="5999"/>
              </a:lnSpc>
            </a:pPr>
          </a:p>
          <a:p>
            <a:pPr algn="just">
              <a:lnSpc>
                <a:spcPts val="5999"/>
              </a:lnSpc>
            </a:pPr>
          </a:p>
          <a:p>
            <a:pPr algn="just">
              <a:lnSpc>
                <a:spcPts val="5999"/>
              </a:lnSpc>
            </a:pPr>
          </a:p>
        </p:txBody>
      </p:sp>
      <p:sp>
        <p:nvSpPr>
          <p:cNvPr name="TextBox 4" id="4"/>
          <p:cNvSpPr txBox="true"/>
          <p:nvPr/>
        </p:nvSpPr>
        <p:spPr>
          <a:xfrm rot="0">
            <a:off x="4028070" y="67310"/>
            <a:ext cx="16906513" cy="1827530"/>
          </a:xfrm>
          <a:prstGeom prst="rect">
            <a:avLst/>
          </a:prstGeom>
        </p:spPr>
        <p:txBody>
          <a:bodyPr anchor="t" rtlCol="false" tIns="0" lIns="0" bIns="0" rIns="0">
            <a:spAutoFit/>
          </a:bodyPr>
          <a:lstStyle/>
          <a:p>
            <a:pPr algn="l">
              <a:lnSpc>
                <a:spcPts val="7419"/>
              </a:lnSpc>
            </a:pPr>
            <a:r>
              <a:rPr lang="en-US" sz="5299" spc="-84">
                <a:solidFill>
                  <a:srgbClr val="2D2D2D"/>
                </a:solidFill>
                <a:latin typeface="Alike Bold"/>
                <a:ea typeface="Alike Bold"/>
                <a:cs typeface="Alike Bold"/>
                <a:sym typeface="Alike Bold"/>
              </a:rPr>
              <a:t>Access to Better Equipment</a:t>
            </a:r>
          </a:p>
          <a:p>
            <a:pPr algn="l">
              <a:lnSpc>
                <a:spcPts val="7419"/>
              </a:lnSpc>
            </a:pPr>
          </a:p>
        </p:txBody>
      </p:sp>
    </p:spTree>
  </p:cSld>
  <p:clrMapOvr>
    <a:masterClrMapping/>
  </p:clrMapOvr>
</p:sld>
</file>

<file path=ppt/slides/slide5.xml><?xml version="1.0" encoding="utf-8"?>
<p:sld xmlns:p="http://schemas.openxmlformats.org/presentationml/2006/main" xmlns:a="http://schemas.openxmlformats.org/drawingml/2006/main">
  <p:cSld>
    <p:bg>
      <p:bgPr>
        <a:solidFill>
          <a:srgbClr val="F5F2F1"/>
        </a:solidFill>
      </p:bgPr>
    </p:bg>
    <p:spTree>
      <p:nvGrpSpPr>
        <p:cNvPr id="1" name=""/>
        <p:cNvGrpSpPr/>
        <p:nvPr/>
      </p:nvGrpSpPr>
      <p:grpSpPr>
        <a:xfrm>
          <a:off x="0" y="0"/>
          <a:ext cx="0" cy="0"/>
          <a:chOff x="0" y="0"/>
          <a:chExt cx="0" cy="0"/>
        </a:xfrm>
      </p:grpSpPr>
      <p:sp>
        <p:nvSpPr>
          <p:cNvPr name="TextBox 2" id="2"/>
          <p:cNvSpPr txBox="true"/>
          <p:nvPr/>
        </p:nvSpPr>
        <p:spPr>
          <a:xfrm rot="0">
            <a:off x="1531924" y="3780045"/>
            <a:ext cx="15727376" cy="49626543"/>
          </a:xfrm>
          <a:prstGeom prst="rect">
            <a:avLst/>
          </a:prstGeom>
        </p:spPr>
        <p:txBody>
          <a:bodyPr anchor="t" rtlCol="false" tIns="0" lIns="0" bIns="0" rIns="0">
            <a:spAutoFit/>
          </a:bodyPr>
          <a:lstStyle/>
          <a:p>
            <a:pPr algn="just">
              <a:lnSpc>
                <a:spcPts val="5949"/>
              </a:lnSpc>
            </a:pPr>
            <a:r>
              <a:rPr lang="en-US" sz="3966" spc="-11">
                <a:solidFill>
                  <a:srgbClr val="2D2D2D"/>
                </a:solidFill>
                <a:latin typeface="Alice"/>
                <a:ea typeface="Alice"/>
                <a:cs typeface="Alice"/>
                <a:sym typeface="Alice"/>
              </a:rPr>
              <a:t>Owning an aerator means you’re responsible for its upkeep. You’ll need to clean it, check for wear, and fix it if it breaks. That can be time-consuming and costly. Renting saves you from all that hassle. The rental company takes care of all the maintenance. You just rent the machine, use it, and return it. It’s a simple and stress-free option.</a:t>
            </a: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a:p>
            <a:pPr algn="just">
              <a:lnSpc>
                <a:spcPts val="5949"/>
              </a:lnSpc>
            </a:pPr>
          </a:p>
        </p:txBody>
      </p:sp>
      <p:sp>
        <p:nvSpPr>
          <p:cNvPr name="TextBox 3" id="3"/>
          <p:cNvSpPr txBox="true"/>
          <p:nvPr/>
        </p:nvSpPr>
        <p:spPr>
          <a:xfrm rot="0">
            <a:off x="4750993" y="933450"/>
            <a:ext cx="18425673" cy="2680335"/>
          </a:xfrm>
          <a:prstGeom prst="rect">
            <a:avLst/>
          </a:prstGeom>
        </p:spPr>
        <p:txBody>
          <a:bodyPr anchor="t" rtlCol="false" tIns="0" lIns="0" bIns="0" rIns="0">
            <a:spAutoFit/>
          </a:bodyPr>
          <a:lstStyle/>
          <a:p>
            <a:pPr algn="l">
              <a:lnSpc>
                <a:spcPts val="7139"/>
              </a:lnSpc>
            </a:pPr>
            <a:r>
              <a:rPr lang="en-US" sz="5099" spc="-15">
                <a:solidFill>
                  <a:srgbClr val="2D2D2D"/>
                </a:solidFill>
                <a:latin typeface="Alike Bold"/>
                <a:ea typeface="Alike Bold"/>
                <a:cs typeface="Alike Bold"/>
                <a:sym typeface="Alike Bold"/>
              </a:rPr>
              <a:t>No Maintenance Needed</a:t>
            </a:r>
          </a:p>
          <a:p>
            <a:pPr algn="l">
              <a:lnSpc>
                <a:spcPts val="7139"/>
              </a:lnSpc>
            </a:pPr>
          </a:p>
          <a:p>
            <a:pPr algn="l">
              <a:lnSpc>
                <a:spcPts val="7139"/>
              </a:lnSpc>
            </a:pPr>
          </a:p>
        </p:txBody>
      </p:sp>
      <p:sp>
        <p:nvSpPr>
          <p:cNvPr name="TextBox 4" id="4"/>
          <p:cNvSpPr txBox="true"/>
          <p:nvPr/>
        </p:nvSpPr>
        <p:spPr>
          <a:xfrm rot="0">
            <a:off x="16561556" y="9201150"/>
            <a:ext cx="773608" cy="537845"/>
          </a:xfrm>
          <a:prstGeom prst="rect">
            <a:avLst/>
          </a:prstGeom>
        </p:spPr>
        <p:txBody>
          <a:bodyPr anchor="t" rtlCol="false" tIns="0" lIns="0" bIns="0" rIns="0">
            <a:spAutoFit/>
          </a:bodyPr>
          <a:lstStyle/>
          <a:p>
            <a:pPr algn="ctr">
              <a:lnSpc>
                <a:spcPts val="4480"/>
              </a:lnSpc>
            </a:pPr>
            <a:r>
              <a:rPr lang="en-US" sz="3200">
                <a:solidFill>
                  <a:srgbClr val="EBEBEB"/>
                </a:solidFill>
                <a:latin typeface="Nunito Bold"/>
                <a:ea typeface="Nunito Bold"/>
                <a:cs typeface="Nunito Bold"/>
                <a:sym typeface="Nunito Bold"/>
              </a:rPr>
              <a:t>6</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5F2F1"/>
        </a:solidFill>
      </p:bgPr>
    </p:bg>
    <p:spTree>
      <p:nvGrpSpPr>
        <p:cNvPr id="1" name=""/>
        <p:cNvGrpSpPr/>
        <p:nvPr/>
      </p:nvGrpSpPr>
      <p:grpSpPr>
        <a:xfrm>
          <a:off x="0" y="0"/>
          <a:ext cx="0" cy="0"/>
          <a:chOff x="0" y="0"/>
          <a:chExt cx="0" cy="0"/>
        </a:xfrm>
      </p:grpSpPr>
      <p:sp>
        <p:nvSpPr>
          <p:cNvPr name="AutoShape 2" id="2"/>
          <p:cNvSpPr/>
          <p:nvPr/>
        </p:nvSpPr>
        <p:spPr>
          <a:xfrm rot="0">
            <a:off x="10157401" y="9258300"/>
            <a:ext cx="8130599" cy="0"/>
          </a:xfrm>
          <a:prstGeom prst="line">
            <a:avLst/>
          </a:prstGeom>
          <a:ln cap="flat" w="9525">
            <a:solidFill>
              <a:srgbClr val="2D2D2D"/>
            </a:solidFill>
            <a:prstDash val="solid"/>
            <a:headEnd type="none" len="sm" w="sm"/>
            <a:tailEnd type="none" len="sm" w="sm"/>
          </a:ln>
        </p:spPr>
      </p:sp>
      <p:sp>
        <p:nvSpPr>
          <p:cNvPr name="Freeform 3" id="3"/>
          <p:cNvSpPr/>
          <p:nvPr/>
        </p:nvSpPr>
        <p:spPr>
          <a:xfrm flipH="false" flipV="false" rot="0">
            <a:off x="610240" y="2615333"/>
            <a:ext cx="854301" cy="854301"/>
          </a:xfrm>
          <a:custGeom>
            <a:avLst/>
            <a:gdLst/>
            <a:ahLst/>
            <a:cxnLst/>
            <a:rect r="r" b="b" t="t" l="l"/>
            <a:pathLst>
              <a:path h="854301" w="854301">
                <a:moveTo>
                  <a:pt x="0" y="0"/>
                </a:moveTo>
                <a:lnTo>
                  <a:pt x="854301" y="0"/>
                </a:lnTo>
                <a:lnTo>
                  <a:pt x="854301" y="854301"/>
                </a:lnTo>
                <a:lnTo>
                  <a:pt x="0" y="85430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610240" y="4459492"/>
            <a:ext cx="854301" cy="854301"/>
          </a:xfrm>
          <a:custGeom>
            <a:avLst/>
            <a:gdLst/>
            <a:ahLst/>
            <a:cxnLst/>
            <a:rect r="r" b="b" t="t" l="l"/>
            <a:pathLst>
              <a:path h="854301" w="854301">
                <a:moveTo>
                  <a:pt x="0" y="0"/>
                </a:moveTo>
                <a:lnTo>
                  <a:pt x="854301" y="0"/>
                </a:lnTo>
                <a:lnTo>
                  <a:pt x="854301" y="854301"/>
                </a:lnTo>
                <a:lnTo>
                  <a:pt x="0" y="85430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740995" y="6312517"/>
            <a:ext cx="592791" cy="1185582"/>
          </a:xfrm>
          <a:custGeom>
            <a:avLst/>
            <a:gdLst/>
            <a:ahLst/>
            <a:cxnLst/>
            <a:rect r="r" b="b" t="t" l="l"/>
            <a:pathLst>
              <a:path h="1185582" w="592791">
                <a:moveTo>
                  <a:pt x="0" y="0"/>
                </a:moveTo>
                <a:lnTo>
                  <a:pt x="592791" y="0"/>
                </a:lnTo>
                <a:lnTo>
                  <a:pt x="592791" y="1185581"/>
                </a:lnTo>
                <a:lnTo>
                  <a:pt x="0" y="118558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620907" y="8488698"/>
            <a:ext cx="843634" cy="843634"/>
          </a:xfrm>
          <a:custGeom>
            <a:avLst/>
            <a:gdLst/>
            <a:ahLst/>
            <a:cxnLst/>
            <a:rect r="r" b="b" t="t" l="l"/>
            <a:pathLst>
              <a:path h="843634" w="843634">
                <a:moveTo>
                  <a:pt x="0" y="0"/>
                </a:moveTo>
                <a:lnTo>
                  <a:pt x="843634" y="0"/>
                </a:lnTo>
                <a:lnTo>
                  <a:pt x="843634" y="843634"/>
                </a:lnTo>
                <a:lnTo>
                  <a:pt x="0" y="84363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7" id="7"/>
          <p:cNvSpPr txBox="true"/>
          <p:nvPr/>
        </p:nvSpPr>
        <p:spPr>
          <a:xfrm rot="0">
            <a:off x="740995" y="768934"/>
            <a:ext cx="8115300" cy="1330324"/>
          </a:xfrm>
          <a:prstGeom prst="rect">
            <a:avLst/>
          </a:prstGeom>
        </p:spPr>
        <p:txBody>
          <a:bodyPr anchor="t" rtlCol="false" tIns="0" lIns="0" bIns="0" rIns="0">
            <a:spAutoFit/>
          </a:bodyPr>
          <a:lstStyle/>
          <a:p>
            <a:pPr algn="l">
              <a:lnSpc>
                <a:spcPts val="9999"/>
              </a:lnSpc>
            </a:pPr>
            <a:r>
              <a:rPr lang="en-US" sz="9999">
                <a:solidFill>
                  <a:srgbClr val="000000"/>
                </a:solidFill>
                <a:latin typeface="Alike"/>
                <a:ea typeface="Alike"/>
                <a:cs typeface="Alike"/>
                <a:sym typeface="Alike"/>
              </a:rPr>
              <a:t>CONTACT US</a:t>
            </a:r>
          </a:p>
        </p:txBody>
      </p:sp>
      <p:sp>
        <p:nvSpPr>
          <p:cNvPr name="TextBox 8" id="8"/>
          <p:cNvSpPr txBox="true"/>
          <p:nvPr/>
        </p:nvSpPr>
        <p:spPr>
          <a:xfrm rot="0">
            <a:off x="2260709" y="2650748"/>
            <a:ext cx="8866504" cy="570865"/>
          </a:xfrm>
          <a:prstGeom prst="rect">
            <a:avLst/>
          </a:prstGeom>
        </p:spPr>
        <p:txBody>
          <a:bodyPr anchor="t" rtlCol="false" tIns="0" lIns="0" bIns="0" rIns="0">
            <a:spAutoFit/>
          </a:bodyPr>
          <a:lstStyle/>
          <a:p>
            <a:pPr algn="l">
              <a:lnSpc>
                <a:spcPts val="4759"/>
              </a:lnSpc>
            </a:pPr>
            <a:r>
              <a:rPr lang="en-US" sz="3399">
                <a:solidFill>
                  <a:srgbClr val="000000"/>
                </a:solidFill>
                <a:latin typeface="Alike Bold"/>
                <a:ea typeface="Alike Bold"/>
                <a:cs typeface="Alike Bold"/>
                <a:sym typeface="Alike Bold"/>
                <a:hlinkClick r:id="rId10" tooltip="https://www.ezequipmentrental.com"/>
              </a:rPr>
              <a:t>www.ezequipmentrental.com</a:t>
            </a:r>
          </a:p>
        </p:txBody>
      </p:sp>
      <p:sp>
        <p:nvSpPr>
          <p:cNvPr name="TextBox 9" id="9"/>
          <p:cNvSpPr txBox="true"/>
          <p:nvPr/>
        </p:nvSpPr>
        <p:spPr>
          <a:xfrm rot="0">
            <a:off x="2260709" y="4659888"/>
            <a:ext cx="11546936" cy="570865"/>
          </a:xfrm>
          <a:prstGeom prst="rect">
            <a:avLst/>
          </a:prstGeom>
        </p:spPr>
        <p:txBody>
          <a:bodyPr anchor="t" rtlCol="false" tIns="0" lIns="0" bIns="0" rIns="0">
            <a:spAutoFit/>
          </a:bodyPr>
          <a:lstStyle/>
          <a:p>
            <a:pPr algn="l">
              <a:lnSpc>
                <a:spcPts val="4759"/>
              </a:lnSpc>
            </a:pPr>
            <a:r>
              <a:rPr lang="en-US" sz="3399">
                <a:solidFill>
                  <a:srgbClr val="000000"/>
                </a:solidFill>
                <a:latin typeface="Alike Bold"/>
                <a:ea typeface="Alike Bold"/>
                <a:cs typeface="Alike Bold"/>
                <a:sym typeface="Alike Bold"/>
                <a:hlinkClick r:id="rId11" tooltip="mailto:info@firstchoiceatm.net"/>
              </a:rPr>
              <a:t> info@EZequipmentRental.com</a:t>
            </a:r>
          </a:p>
        </p:txBody>
      </p:sp>
      <p:sp>
        <p:nvSpPr>
          <p:cNvPr name="TextBox 10" id="10"/>
          <p:cNvSpPr txBox="true"/>
          <p:nvPr/>
        </p:nvSpPr>
        <p:spPr>
          <a:xfrm rot="0">
            <a:off x="2260709" y="6591300"/>
            <a:ext cx="14607334" cy="570865"/>
          </a:xfrm>
          <a:prstGeom prst="rect">
            <a:avLst/>
          </a:prstGeom>
        </p:spPr>
        <p:txBody>
          <a:bodyPr anchor="t" rtlCol="false" tIns="0" lIns="0" bIns="0" rIns="0">
            <a:spAutoFit/>
          </a:bodyPr>
          <a:lstStyle/>
          <a:p>
            <a:pPr algn="l">
              <a:lnSpc>
                <a:spcPts val="4759"/>
              </a:lnSpc>
            </a:pPr>
            <a:r>
              <a:rPr lang="en-US" sz="3399">
                <a:solidFill>
                  <a:srgbClr val="000000"/>
                </a:solidFill>
                <a:latin typeface="Alike Bold"/>
                <a:ea typeface="Alike Bold"/>
                <a:cs typeface="Alike Bold"/>
                <a:sym typeface="Alike Bold"/>
              </a:rPr>
              <a:t>1307 W Airport Fwy , Irving, TX 75062</a:t>
            </a:r>
          </a:p>
        </p:txBody>
      </p:sp>
      <p:sp>
        <p:nvSpPr>
          <p:cNvPr name="TextBox 11" id="11"/>
          <p:cNvSpPr txBox="true"/>
          <p:nvPr/>
        </p:nvSpPr>
        <p:spPr>
          <a:xfrm rot="0">
            <a:off x="2260709" y="8596508"/>
            <a:ext cx="12588353" cy="570865"/>
          </a:xfrm>
          <a:prstGeom prst="rect">
            <a:avLst/>
          </a:prstGeom>
        </p:spPr>
        <p:txBody>
          <a:bodyPr anchor="t" rtlCol="false" tIns="0" lIns="0" bIns="0" rIns="0">
            <a:spAutoFit/>
          </a:bodyPr>
          <a:lstStyle/>
          <a:p>
            <a:pPr algn="l">
              <a:lnSpc>
                <a:spcPts val="4759"/>
              </a:lnSpc>
            </a:pPr>
            <a:r>
              <a:rPr lang="en-US" sz="3399">
                <a:solidFill>
                  <a:srgbClr val="000000"/>
                </a:solidFill>
                <a:latin typeface="Alike Bold"/>
                <a:ea typeface="Alike Bold"/>
                <a:cs typeface="Alike Bold"/>
                <a:sym typeface="Alike Bold"/>
              </a:rPr>
              <a:t> (214) 951-7800</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DAF5e0y3A1I</dc:identifier>
  <dcterms:modified xsi:type="dcterms:W3CDTF">2011-08-01T06:04:30Z</dcterms:modified>
  <cp:revision>1</cp:revision>
  <dc:title>The Benefits Of Choosing Aerator Rentals In Dfw For Healthy Lawns</dc:title>
</cp:coreProperties>
</file>