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67" r:id="rId5"/>
    <p:sldId id="268" r:id="rId6"/>
    <p:sldId id="269" r:id="rId7"/>
    <p:sldId id="259" r:id="rId8"/>
    <p:sldId id="260" r:id="rId9"/>
    <p:sldId id="261" r:id="rId10"/>
    <p:sldId id="262" r:id="rId11"/>
    <p:sldId id="273" r:id="rId12"/>
    <p:sldId id="275" r:id="rId13"/>
    <p:sldId id="264" r:id="rId14"/>
    <p:sldId id="266" r:id="rId15"/>
    <p:sldId id="270" r:id="rId16"/>
    <p:sldId id="271" r:id="rId17"/>
    <p:sldId id="272" r:id="rId18"/>
    <p:sldId id="274"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4660"/>
  </p:normalViewPr>
  <p:slideViewPr>
    <p:cSldViewPr>
      <p:cViewPr varScale="1">
        <p:scale>
          <a:sx n="65" d="100"/>
          <a:sy n="65" d="100"/>
        </p:scale>
        <p:origin x="-60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5B6FBC-8F93-4112-9D47-C43B6C8EF6FF}" type="datetimeFigureOut">
              <a:rPr lang="fr-FR" smtClean="0"/>
              <a:pPr/>
              <a:t>23/11/2010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D85F6F-8E5C-4AC5-AD09-83A225A3ED0B}"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18</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17D85F6F-8E5C-4AC5-AD09-83A225A3ED0B}"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19" name="Espace réservé du pied de page 18"/>
          <p:cNvSpPr>
            <a:spLocks noGrp="1"/>
          </p:cNvSpPr>
          <p:nvPr>
            <p:ph type="ftr" sz="quarter" idx="11"/>
          </p:nvPr>
        </p:nvSpPr>
        <p:spPr/>
        <p:txBody>
          <a:bodyPr/>
          <a:lstStyle/>
          <a:p>
            <a:endParaRPr lang="fr-BE"/>
          </a:p>
        </p:txBody>
      </p:sp>
      <p:sp>
        <p:nvSpPr>
          <p:cNvPr id="27" name="Espace réservé du numéro de diapositive 26"/>
          <p:cNvSpPr>
            <a:spLocks noGrp="1"/>
          </p:cNvSpPr>
          <p:nvPr>
            <p:ph type="sldNum" sz="quarter" idx="12"/>
          </p:nvPr>
        </p:nvSpPr>
        <p:spPr/>
        <p:txBody>
          <a:bodyPr/>
          <a:lstStyle/>
          <a:p>
            <a:fld id="{CF4668DC-857F-487D-BFFA-8C0CA5037977}" type="slidenum">
              <a:rPr lang="fr-BE" smtClean="0"/>
              <a:pPr/>
              <a:t>‹N°›</a:t>
            </a:fld>
            <a:endParaRPr lang="fr-BE"/>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23/11/2010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a:xfrm>
            <a:off x="8077200" y="6356350"/>
            <a:ext cx="609600" cy="365125"/>
          </a:xfrm>
        </p:spPr>
        <p:txBody>
          <a:bodyPr/>
          <a:lstStyle/>
          <a:p>
            <a:fld id="{CF4668DC-857F-487D-BFFA-8C0CA5037977}" type="slidenum">
              <a:rPr lang="fr-BE" smtClean="0"/>
              <a:pPr/>
              <a:t>‹N°›</a:t>
            </a:fld>
            <a:endParaRPr lang="fr-BE"/>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A309A6D-C09C-4548-B29A-6CF363A7E532}" type="datetimeFigureOut">
              <a:rPr lang="fr-FR" smtClean="0"/>
              <a:pPr/>
              <a:t>23/11/2010</a:t>
            </a:fld>
            <a:endParaRPr lang="fr-BE"/>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BE"/>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F4668DC-857F-487D-BFFA-8C0CA5037977}" type="slidenum">
              <a:rPr lang="fr-BE" smtClean="0"/>
              <a:pPr/>
              <a:t>‹N°›</a:t>
            </a:fld>
            <a:endParaRPr lang="fr-BE"/>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translate.googleusercontent.com/translate_c?hl=fr&amp;langpair=en|fr&amp;u=http://www.reshafim.org.il/ad/egypt/timelines/topics/vegetables.htm&amp;rurl=translate.google.com&amp;usg=ALkJrhiJsthkcbptc3wQi4Af1cESR4FdYw"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toutankharton.com/Basse-Egypt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fr.wikipedia.org/wiki/Deux_Terres" TargetMode="External"/><Relationship Id="rId3" Type="http://schemas.openxmlformats.org/officeDocument/2006/relationships/hyperlink" Target="http://fr.wikipedia.org/wiki/Kemet" TargetMode="External"/><Relationship Id="rId7" Type="http://schemas.openxmlformats.org/officeDocument/2006/relationships/hyperlink" Target="http://fr.wikipedia.org/wiki/Cyperus_papyru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fr.wikipedia.org/wiki/Lotus" TargetMode="External"/><Relationship Id="rId5" Type="http://schemas.openxmlformats.org/officeDocument/2006/relationships/hyperlink" Target="http://fr.wikipedia.org/wiki/%C3%89gypte_antique" TargetMode="External"/><Relationship Id="rId4" Type="http://schemas.openxmlformats.org/officeDocument/2006/relationships/hyperlink" Target="http://fr.wikipedia.org/wiki/Ni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toutankharton.com/Basse-Egypte"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Les jardins égyptien</a:t>
            </a:r>
            <a:br>
              <a:rPr lang="fr-FR" dirty="0" smtClean="0"/>
            </a:br>
            <a:endParaRPr lang="fr-FR" dirty="0"/>
          </a:p>
        </p:txBody>
      </p:sp>
      <p:sp>
        <p:nvSpPr>
          <p:cNvPr id="3" name="Sous-titre 2"/>
          <p:cNvSpPr>
            <a:spLocks noGrp="1"/>
          </p:cNvSpPr>
          <p:nvPr>
            <p:ph type="subTitle" idx="1"/>
          </p:nvPr>
        </p:nvSpPr>
        <p:spPr>
          <a:xfrm>
            <a:off x="683568" y="4365104"/>
            <a:ext cx="5760640" cy="1696152"/>
          </a:xfrm>
          <a:ln/>
          <a:scene3d>
            <a:camera prst="orthographicFront" fov="0">
              <a:rot lat="0" lon="0" rev="0"/>
            </a:camera>
            <a:lightRig rig="glow" dir="tl">
              <a:rot lat="0" lon="0" rev="900000"/>
            </a:lightRig>
          </a:scene3d>
        </p:spPr>
        <p:style>
          <a:lnRef idx="0">
            <a:schemeClr val="accent3"/>
          </a:lnRef>
          <a:fillRef idx="3">
            <a:schemeClr val="accent3"/>
          </a:fillRef>
          <a:effectRef idx="3">
            <a:schemeClr val="accent3"/>
          </a:effectRef>
          <a:fontRef idx="minor">
            <a:schemeClr val="lt1"/>
          </a:fontRef>
        </p:style>
        <p:txBody>
          <a:bodyPr/>
          <a:lstStyle/>
          <a:p>
            <a:pPr algn="l"/>
            <a:r>
              <a:rPr lang="fr-FR" b="1" dirty="0" smtClean="0">
                <a:solidFill>
                  <a:schemeClr val="accent3">
                    <a:lumMod val="75000"/>
                  </a:schemeClr>
                </a:solidFill>
              </a:rPr>
              <a:t>Présenté pas Bahri Yasmine</a:t>
            </a:r>
          </a:p>
          <a:p>
            <a:pPr algn="l"/>
            <a:r>
              <a:rPr lang="fr-FR" b="1" dirty="0" smtClean="0">
                <a:solidFill>
                  <a:schemeClr val="accent3">
                    <a:lumMod val="75000"/>
                  </a:schemeClr>
                </a:solidFill>
              </a:rPr>
              <a:t>Groupe 03</a:t>
            </a:r>
            <a:endParaRPr lang="fr-FR" b="1" dirty="0">
              <a:solidFill>
                <a:schemeClr val="accent3">
                  <a:lumMod val="75000"/>
                </a:schemeClr>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60648"/>
            <a:ext cx="8305800" cy="1143000"/>
          </a:xfrm>
        </p:spPr>
        <p:txBody>
          <a:bodyPr>
            <a:normAutofit fontScale="90000"/>
          </a:bodyPr>
          <a:lstStyle/>
          <a:p>
            <a:r>
              <a:rPr lang="fr-FR" dirty="0" smtClean="0"/>
              <a:t>L’entretien para port au réseau de canaux </a:t>
            </a:r>
            <a:endParaRPr lang="fr-FR" dirty="0"/>
          </a:p>
        </p:txBody>
      </p:sp>
      <p:sp>
        <p:nvSpPr>
          <p:cNvPr id="3" name="Rectangle 2"/>
          <p:cNvSpPr/>
          <p:nvPr/>
        </p:nvSpPr>
        <p:spPr>
          <a:xfrm>
            <a:off x="179512" y="1412776"/>
            <a:ext cx="4608512" cy="5262979"/>
          </a:xfrm>
          <a:prstGeom prst="rect">
            <a:avLst/>
          </a:prstGeom>
        </p:spPr>
        <p:txBody>
          <a:bodyPr wrap="square">
            <a:spAutoFit/>
          </a:bodyPr>
          <a:lstStyle/>
          <a:p>
            <a:r>
              <a:rPr lang="fr-FR" sz="2400" dirty="0" smtClean="0"/>
              <a:t>Pour entretenir cette végétation, en ce pays de plaine, il était nécessaire de construire un réseau de canaux qui convergeaient vers un bassin central, où vivaient </a:t>
            </a:r>
            <a:r>
              <a:rPr lang="fr-FR" sz="2400" dirty="0" err="1" smtClean="0"/>
              <a:t>librement,côte</a:t>
            </a:r>
            <a:r>
              <a:rPr lang="fr-FR" sz="2400" dirty="0" smtClean="0"/>
              <a:t> à côte, poissons, oiseaux aquatiques et plantes comme le papyrus, le lotus, les nénuphars, toute la faune et la flore que l'on rencontrait dans la campagne égyptienne, aux endroits où l'eau se rassemblait, une fois le Nil rentré dans son lit.</a:t>
            </a:r>
            <a:endParaRPr lang="fr-FR" sz="2400" dirty="0"/>
          </a:p>
        </p:txBody>
      </p:sp>
      <p:pic>
        <p:nvPicPr>
          <p:cNvPr id="4" name="Image 3" descr="Noble maison"/>
          <p:cNvPicPr/>
          <p:nvPr/>
        </p:nvPicPr>
        <p:blipFill>
          <a:blip r:embed="rId3" cstate="print"/>
          <a:srcRect/>
          <a:stretch>
            <a:fillRect/>
          </a:stretch>
        </p:blipFill>
        <p:spPr bwMode="auto">
          <a:xfrm>
            <a:off x="5148064" y="1340768"/>
            <a:ext cx="3342778" cy="52292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http://www.hort.purdue.edu/newcrop/history/egypt/36.jpg"/>
          <p:cNvPicPr/>
          <p:nvPr/>
        </p:nvPicPr>
        <p:blipFill>
          <a:blip r:embed="rId3" cstate="print"/>
          <a:srcRect/>
          <a:stretch>
            <a:fillRect/>
          </a:stretch>
        </p:blipFill>
        <p:spPr bwMode="auto">
          <a:xfrm>
            <a:off x="1403648" y="188640"/>
            <a:ext cx="5713841" cy="4031312"/>
          </a:xfrm>
          <a:prstGeom prst="rect">
            <a:avLst/>
          </a:prstGeom>
          <a:noFill/>
          <a:ln w="9525">
            <a:noFill/>
            <a:miter lim="800000"/>
            <a:headEnd/>
            <a:tailEnd/>
          </a:ln>
        </p:spPr>
      </p:pic>
      <p:sp>
        <p:nvSpPr>
          <p:cNvPr id="36865" name="Rectangle 1"/>
          <p:cNvSpPr>
            <a:spLocks noChangeArrowheads="1"/>
          </p:cNvSpPr>
          <p:nvPr/>
        </p:nvSpPr>
        <p:spPr bwMode="auto">
          <a:xfrm>
            <a:off x="899592" y="4313855"/>
            <a:ext cx="669674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Calibri" pitchFamily="34" charset="0"/>
                <a:ea typeface="Calibri" pitchFamily="34" charset="0"/>
                <a:cs typeface="Arial" pitchFamily="34" charset="0"/>
              </a:rPr>
              <a:t>Un jardin à la française égyptienne. Le bassin de lotus, sur lequel la statue du vizir </a:t>
            </a:r>
            <a:r>
              <a:rPr kumimoji="0" lang="fr-FR"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Rekhmirê</a:t>
            </a:r>
            <a:r>
              <a:rPr kumimoji="0" lang="fr-FR"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est remorqué dans un bateau, est confronté à une extrémité par un pavillon ou maison d'été. Autour de la piscine pousser des palmiers doum, palmiers-dattiers, acacias et autres arbres et arbustes. De la tombe de </a:t>
            </a:r>
            <a:r>
              <a:rPr kumimoji="0" lang="fr-FR"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Rekhmirê</a:t>
            </a:r>
            <a:r>
              <a:rPr kumimoji="0" lang="fr-FR"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à Thèbes. ca. 1450 </a:t>
            </a:r>
            <a:r>
              <a:rPr kumimoji="0" lang="fr-FR"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av.Source</a:t>
            </a:r>
            <a:r>
              <a:rPr kumimoji="0" lang="fr-FR"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Singer et al. 1954. Une histoire de la figure de la technologie. 361.</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Modèle d'un jardin, le Metropolitan Museum of Art, Source: _La scientifique American_"/>
          <p:cNvPicPr/>
          <p:nvPr/>
        </p:nvPicPr>
        <p:blipFill>
          <a:blip r:embed="rId3" cstate="print"/>
          <a:srcRect/>
          <a:stretch>
            <a:fillRect/>
          </a:stretch>
        </p:blipFill>
        <p:spPr bwMode="auto">
          <a:xfrm>
            <a:off x="4283968" y="1196752"/>
            <a:ext cx="3654453" cy="4102873"/>
          </a:xfrm>
          <a:prstGeom prst="rect">
            <a:avLst/>
          </a:prstGeom>
          <a:noFill/>
          <a:ln w="9525">
            <a:noFill/>
            <a:miter lim="800000"/>
            <a:headEnd/>
            <a:tailEnd/>
          </a:ln>
        </p:spPr>
      </p:pic>
      <p:sp>
        <p:nvSpPr>
          <p:cNvPr id="53250" name="Rectangle 2"/>
          <p:cNvSpPr>
            <a:spLocks noChangeArrowheads="1"/>
          </p:cNvSpPr>
          <p:nvPr/>
        </p:nvSpPr>
        <p:spPr bwMode="auto">
          <a:xfrm>
            <a:off x="1115616" y="330478"/>
            <a:ext cx="4464496" cy="897641"/>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lvl="0" fontAlgn="base">
              <a:spcBef>
                <a:spcPct val="0"/>
              </a:spcBef>
              <a:spcAft>
                <a:spcPct val="0"/>
              </a:spcAft>
            </a:pPr>
            <a:r>
              <a:rPr lang="fr-FR" sz="3200" dirty="0" smtClean="0">
                <a:solidFill>
                  <a:schemeClr val="accent3">
                    <a:lumMod val="75000"/>
                  </a:schemeClr>
                </a:solidFill>
                <a:latin typeface="Cambria" pitchFamily="18" charset="0"/>
                <a:ea typeface="Times New Roman" pitchFamily="18" charset="0"/>
                <a:cs typeface="Times New Roman" pitchFamily="18" charset="0"/>
              </a:rPr>
              <a:t>Les </a:t>
            </a:r>
            <a:r>
              <a:rPr lang="fr-FR" sz="3200" dirty="0" smtClean="0">
                <a:solidFill>
                  <a:schemeClr val="accent3">
                    <a:lumMod val="75000"/>
                  </a:schemeClr>
                </a:solidFill>
                <a:latin typeface="Calibri" pitchFamily="34" charset="0"/>
                <a:ea typeface="Calibri" pitchFamily="34" charset="0"/>
                <a:cs typeface="Arial" pitchFamily="34" charset="0"/>
              </a:rPr>
              <a:t>inscription tombeau </a:t>
            </a:r>
            <a:endParaRPr kumimoji="0" lang="fr-FR" sz="3200" i="0" u="none" strike="noStrike" cap="none" normalizeH="0" baseline="0" dirty="0" smtClean="0">
              <a:ln>
                <a:noFill/>
              </a:ln>
              <a:solidFill>
                <a:schemeClr val="accent3">
                  <a:lumMod val="75000"/>
                </a:schemeClr>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251" name="Rectangle 3"/>
          <p:cNvSpPr>
            <a:spLocks noChangeArrowheads="1"/>
          </p:cNvSpPr>
          <p:nvPr/>
        </p:nvSpPr>
        <p:spPr bwMode="auto">
          <a:xfrm>
            <a:off x="395536" y="1844824"/>
            <a:ext cx="3672408"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fr-FR" sz="2000" b="0" i="1" u="none" strike="noStrike" cap="none" normalizeH="0" baseline="0" dirty="0" smtClean="0">
                <a:ln>
                  <a:noFill/>
                </a:ln>
                <a:solidFill>
                  <a:schemeClr val="tx1"/>
                </a:solidFill>
                <a:effectLst/>
                <a:latin typeface="Calibri" pitchFamily="34" charset="0"/>
                <a:ea typeface="Calibri" pitchFamily="34" charset="0"/>
                <a:cs typeface="Arial" pitchFamily="34" charset="0"/>
              </a:rPr>
              <a:t>Puis-je marcher tous les jours sur les bords de l'eau, que mon âme repose sur les branches des arbres que j'ai planté, je me rafraîchir à l'ombre de mon sycomore.</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inscription tombeau égyptien, ca. 1400 de BCE</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plantes </a:t>
            </a:r>
            <a:endParaRPr lang="fr-FR" dirty="0"/>
          </a:p>
        </p:txBody>
      </p:sp>
      <p:sp>
        <p:nvSpPr>
          <p:cNvPr id="3" name="Rectangle 2"/>
          <p:cNvSpPr/>
          <p:nvPr/>
        </p:nvSpPr>
        <p:spPr>
          <a:xfrm>
            <a:off x="323528" y="2060848"/>
            <a:ext cx="4572000" cy="1754326"/>
          </a:xfrm>
          <a:prstGeom prst="rect">
            <a:avLst/>
          </a:prstGeom>
        </p:spPr>
        <p:txBody>
          <a:bodyPr>
            <a:spAutoFit/>
          </a:bodyPr>
          <a:lstStyle/>
          <a:p>
            <a:r>
              <a:rPr lang="fr-FR" dirty="0" smtClean="0"/>
              <a:t>les jardins étaient très formelle  avec les bassins rectangulaires et les arbres et les vignes plantées en lignes droites. </a:t>
            </a:r>
            <a:br>
              <a:rPr lang="fr-FR" dirty="0" smtClean="0"/>
            </a:br>
            <a:r>
              <a:rPr lang="fr-FR" dirty="0" smtClean="0"/>
              <a:t>Arbres et arbustes ont été cultivés pour l'ombre et de leurs </a:t>
            </a:r>
            <a:r>
              <a:rPr lang="fr-FR" u="sng" dirty="0" smtClean="0">
                <a:hlinkClick r:id="rId3"/>
              </a:rPr>
              <a:t>fruits</a:t>
            </a:r>
            <a:r>
              <a:rPr lang="fr-FR" u="sng" dirty="0" smtClean="0"/>
              <a:t> comme :</a:t>
            </a:r>
          </a:p>
          <a:p>
            <a:endParaRPr lang="fr-FR" dirty="0"/>
          </a:p>
        </p:txBody>
      </p:sp>
      <p:sp>
        <p:nvSpPr>
          <p:cNvPr id="4" name="Rectangle 3"/>
          <p:cNvSpPr/>
          <p:nvPr/>
        </p:nvSpPr>
        <p:spPr>
          <a:xfrm>
            <a:off x="5724128" y="764704"/>
            <a:ext cx="2020874" cy="369332"/>
          </a:xfrm>
          <a:prstGeom prst="rect">
            <a:avLst/>
          </a:prstGeom>
        </p:spPr>
        <p:txBody>
          <a:bodyPr wrap="none">
            <a:spAutoFit/>
          </a:bodyPr>
          <a:lstStyle/>
          <a:p>
            <a:r>
              <a:rPr lang="fr-FR" dirty="0" smtClean="0">
                <a:solidFill>
                  <a:schemeClr val="tx2">
                    <a:lumMod val="75000"/>
                  </a:schemeClr>
                </a:solidFill>
              </a:rPr>
              <a:t>figuiers sycomores</a:t>
            </a:r>
            <a:endParaRPr lang="fr-FR" dirty="0">
              <a:solidFill>
                <a:schemeClr val="tx2">
                  <a:lumMod val="75000"/>
                </a:schemeClr>
              </a:solidFill>
            </a:endParaRPr>
          </a:p>
        </p:txBody>
      </p:sp>
      <p:pic>
        <p:nvPicPr>
          <p:cNvPr id="26626" name="Picture 2" descr="C:\Users\RABAHI  YAMINA\Desktop\250px-Sycomoros_old.jpg"/>
          <p:cNvPicPr>
            <a:picLocks noChangeAspect="1" noChangeArrowheads="1"/>
          </p:cNvPicPr>
          <p:nvPr/>
        </p:nvPicPr>
        <p:blipFill>
          <a:blip r:embed="rId4" cstate="print"/>
          <a:srcRect/>
          <a:stretch>
            <a:fillRect/>
          </a:stretch>
        </p:blipFill>
        <p:spPr bwMode="auto">
          <a:xfrm>
            <a:off x="5004048" y="1556792"/>
            <a:ext cx="3029322" cy="4104456"/>
          </a:xfrm>
          <a:prstGeom prst="rect">
            <a:avLst/>
          </a:prstGeom>
          <a:noFill/>
        </p:spPr>
      </p:pic>
      <p:pic>
        <p:nvPicPr>
          <p:cNvPr id="26627" name="Picture 3" descr="C:\Users\RABAHI  YAMINA\Desktop\sycomore.jpg"/>
          <p:cNvPicPr>
            <a:picLocks noChangeAspect="1" noChangeArrowheads="1"/>
          </p:cNvPicPr>
          <p:nvPr/>
        </p:nvPicPr>
        <p:blipFill>
          <a:blip r:embed="rId5" cstate="print"/>
          <a:srcRect/>
          <a:stretch>
            <a:fillRect/>
          </a:stretch>
        </p:blipFill>
        <p:spPr bwMode="auto">
          <a:xfrm>
            <a:off x="899592" y="3933056"/>
            <a:ext cx="3384376" cy="2376264"/>
          </a:xfrm>
          <a:prstGeom prst="rect">
            <a:avLst/>
          </a:prstGeom>
          <a:noFill/>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92696"/>
            <a:ext cx="2232248" cy="769441"/>
          </a:xfrm>
          <a:prstGeom prst="rect">
            <a:avLst/>
          </a:prstGeom>
        </p:spPr>
        <p:txBody>
          <a:bodyPr wrap="square">
            <a:spAutoFit/>
          </a:bodyPr>
          <a:lstStyle/>
          <a:p>
            <a:r>
              <a:rPr lang="fr-FR" sz="4400" dirty="0" smtClean="0">
                <a:solidFill>
                  <a:schemeClr val="bg2">
                    <a:lumMod val="25000"/>
                  </a:schemeClr>
                </a:solidFill>
              </a:rPr>
              <a:t>grenade</a:t>
            </a:r>
            <a:endParaRPr lang="fr-FR" sz="4400" dirty="0">
              <a:solidFill>
                <a:schemeClr val="bg2">
                  <a:lumMod val="25000"/>
                </a:schemeClr>
              </a:solidFill>
            </a:endParaRPr>
          </a:p>
        </p:txBody>
      </p:sp>
      <p:sp>
        <p:nvSpPr>
          <p:cNvPr id="3" name="Rectangle 2"/>
          <p:cNvSpPr/>
          <p:nvPr/>
        </p:nvSpPr>
        <p:spPr>
          <a:xfrm>
            <a:off x="3480398" y="620688"/>
            <a:ext cx="5663602" cy="707886"/>
          </a:xfrm>
          <a:prstGeom prst="rect">
            <a:avLst/>
          </a:prstGeom>
        </p:spPr>
        <p:txBody>
          <a:bodyPr wrap="none">
            <a:spAutoFit/>
          </a:bodyPr>
          <a:lstStyle/>
          <a:p>
            <a:r>
              <a:rPr lang="fr-FR" sz="4000" dirty="0" smtClean="0">
                <a:solidFill>
                  <a:schemeClr val="bg2">
                    <a:lumMod val="25000"/>
                  </a:schemeClr>
                </a:solidFill>
              </a:rPr>
              <a:t>arbres à noix et de jujube</a:t>
            </a:r>
            <a:endParaRPr lang="fr-FR" sz="4000" dirty="0">
              <a:solidFill>
                <a:schemeClr val="bg2">
                  <a:lumMod val="25000"/>
                </a:schemeClr>
              </a:solidFill>
            </a:endParaRPr>
          </a:p>
        </p:txBody>
      </p:sp>
      <p:pic>
        <p:nvPicPr>
          <p:cNvPr id="4" name="Picture 2" descr="C:\Users\RABAHI  YAMINA\Desktop\grenad.jpg"/>
          <p:cNvPicPr>
            <a:picLocks noChangeAspect="1" noChangeArrowheads="1"/>
          </p:cNvPicPr>
          <p:nvPr/>
        </p:nvPicPr>
        <p:blipFill>
          <a:blip r:embed="rId3" cstate="print"/>
          <a:srcRect/>
          <a:stretch>
            <a:fillRect/>
          </a:stretch>
        </p:blipFill>
        <p:spPr bwMode="auto">
          <a:xfrm>
            <a:off x="323528" y="2348880"/>
            <a:ext cx="3168352" cy="2448272"/>
          </a:xfrm>
          <a:prstGeom prst="rect">
            <a:avLst/>
          </a:prstGeom>
          <a:noFill/>
        </p:spPr>
      </p:pic>
      <p:pic>
        <p:nvPicPr>
          <p:cNvPr id="5" name="Picture 3" descr="C:\Users\RABAHI  YAMINA\Desktop\images (1).jpg"/>
          <p:cNvPicPr>
            <a:picLocks noChangeAspect="1" noChangeArrowheads="1"/>
          </p:cNvPicPr>
          <p:nvPr/>
        </p:nvPicPr>
        <p:blipFill>
          <a:blip r:embed="rId4" cstate="print"/>
          <a:srcRect/>
          <a:stretch>
            <a:fillRect/>
          </a:stretch>
        </p:blipFill>
        <p:spPr bwMode="auto">
          <a:xfrm>
            <a:off x="4788024" y="2348880"/>
            <a:ext cx="3115047" cy="2333278"/>
          </a:xfrm>
          <a:prstGeom prst="rect">
            <a:avLst/>
          </a:prstGeom>
          <a:noFill/>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980728"/>
            <a:ext cx="1827744" cy="584775"/>
          </a:xfrm>
          <a:prstGeom prst="rect">
            <a:avLst/>
          </a:prstGeom>
        </p:spPr>
        <p:txBody>
          <a:bodyPr wrap="none">
            <a:spAutoFit/>
          </a:bodyPr>
          <a:lstStyle/>
          <a:p>
            <a:r>
              <a:rPr lang="fr-FR" sz="3200" dirty="0" smtClean="0">
                <a:solidFill>
                  <a:schemeClr val="accent3">
                    <a:lumMod val="75000"/>
                  </a:schemeClr>
                </a:solidFill>
              </a:rPr>
              <a:t>les saules</a:t>
            </a:r>
            <a:endParaRPr lang="fr-FR" sz="3200" dirty="0">
              <a:solidFill>
                <a:schemeClr val="accent3">
                  <a:lumMod val="75000"/>
                </a:schemeClr>
              </a:solidFill>
            </a:endParaRPr>
          </a:p>
        </p:txBody>
      </p:sp>
      <p:pic>
        <p:nvPicPr>
          <p:cNvPr id="32770" name="Picture 2" descr="C:\Users\RABAHI  YAMINA\Desktop\saule (1).jpg"/>
          <p:cNvPicPr>
            <a:picLocks noChangeAspect="1" noChangeArrowheads="1"/>
          </p:cNvPicPr>
          <p:nvPr/>
        </p:nvPicPr>
        <p:blipFill>
          <a:blip r:embed="rId3" cstate="print"/>
          <a:srcRect/>
          <a:stretch>
            <a:fillRect/>
          </a:stretch>
        </p:blipFill>
        <p:spPr bwMode="auto">
          <a:xfrm>
            <a:off x="251520" y="1700808"/>
            <a:ext cx="2572999" cy="2819476"/>
          </a:xfrm>
          <a:prstGeom prst="rect">
            <a:avLst/>
          </a:prstGeom>
          <a:noFill/>
        </p:spPr>
      </p:pic>
      <p:pic>
        <p:nvPicPr>
          <p:cNvPr id="32771" name="Picture 3" descr="C:\Users\RABAHI  YAMINA\Desktop\saule.jpg"/>
          <p:cNvPicPr>
            <a:picLocks noChangeAspect="1" noChangeArrowheads="1"/>
          </p:cNvPicPr>
          <p:nvPr/>
        </p:nvPicPr>
        <p:blipFill>
          <a:blip r:embed="rId4" cstate="print"/>
          <a:srcRect/>
          <a:stretch>
            <a:fillRect/>
          </a:stretch>
        </p:blipFill>
        <p:spPr bwMode="auto">
          <a:xfrm>
            <a:off x="2987824" y="3789040"/>
            <a:ext cx="2527300" cy="2776190"/>
          </a:xfrm>
          <a:prstGeom prst="rect">
            <a:avLst/>
          </a:prstGeom>
          <a:noFill/>
        </p:spPr>
      </p:pic>
      <p:sp>
        <p:nvSpPr>
          <p:cNvPr id="5" name="Rectangle 4"/>
          <p:cNvSpPr/>
          <p:nvPr/>
        </p:nvSpPr>
        <p:spPr>
          <a:xfrm>
            <a:off x="6660232" y="908720"/>
            <a:ext cx="1593706" cy="646331"/>
          </a:xfrm>
          <a:prstGeom prst="rect">
            <a:avLst/>
          </a:prstGeom>
        </p:spPr>
        <p:txBody>
          <a:bodyPr wrap="none">
            <a:spAutoFit/>
          </a:bodyPr>
          <a:lstStyle/>
          <a:p>
            <a:r>
              <a:rPr lang="fr-FR" sz="3600" dirty="0" smtClean="0"/>
              <a:t>acacias</a:t>
            </a:r>
            <a:endParaRPr lang="fr-FR" sz="3600" dirty="0"/>
          </a:p>
        </p:txBody>
      </p:sp>
      <p:pic>
        <p:nvPicPr>
          <p:cNvPr id="32772" name="Picture 4" descr="C:\Users\RABAHI  YAMINA\Desktop\Spotting a giraffe between the acacias during walking safari.JPG"/>
          <p:cNvPicPr>
            <a:picLocks noChangeAspect="1" noChangeArrowheads="1"/>
          </p:cNvPicPr>
          <p:nvPr/>
        </p:nvPicPr>
        <p:blipFill>
          <a:blip r:embed="rId5" cstate="print"/>
          <a:srcRect/>
          <a:stretch>
            <a:fillRect/>
          </a:stretch>
        </p:blipFill>
        <p:spPr bwMode="auto">
          <a:xfrm>
            <a:off x="5580112" y="1628800"/>
            <a:ext cx="2879213" cy="2769096"/>
          </a:xfrm>
          <a:prstGeom prst="rect">
            <a:avLst/>
          </a:prstGeom>
          <a:noFill/>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19872" y="476672"/>
            <a:ext cx="1773755" cy="646331"/>
          </a:xfrm>
          <a:prstGeom prst="rect">
            <a:avLst/>
          </a:prstGeom>
        </p:spPr>
        <p:txBody>
          <a:bodyPr wrap="none">
            <a:spAutoFit/>
          </a:bodyPr>
          <a:lstStyle/>
          <a:p>
            <a:r>
              <a:rPr lang="fr-FR" sz="3600" dirty="0" smtClean="0">
                <a:solidFill>
                  <a:schemeClr val="accent3">
                    <a:lumMod val="75000"/>
                  </a:schemeClr>
                </a:solidFill>
              </a:rPr>
              <a:t>Tamaris</a:t>
            </a:r>
            <a:endParaRPr lang="fr-FR" sz="3600" dirty="0">
              <a:solidFill>
                <a:schemeClr val="accent3">
                  <a:lumMod val="75000"/>
                </a:schemeClr>
              </a:solidFill>
            </a:endParaRPr>
          </a:p>
        </p:txBody>
      </p:sp>
      <p:pic>
        <p:nvPicPr>
          <p:cNvPr id="33795" name="Picture 3" descr="C:\Users\RABAHI  YAMINA\Desktop\tamaris.jpg"/>
          <p:cNvPicPr>
            <a:picLocks noChangeAspect="1" noChangeArrowheads="1"/>
          </p:cNvPicPr>
          <p:nvPr/>
        </p:nvPicPr>
        <p:blipFill>
          <a:blip r:embed="rId3" cstate="print"/>
          <a:srcRect/>
          <a:stretch>
            <a:fillRect/>
          </a:stretch>
        </p:blipFill>
        <p:spPr bwMode="auto">
          <a:xfrm>
            <a:off x="1547664" y="1412776"/>
            <a:ext cx="5760640" cy="4752256"/>
          </a:xfrm>
          <a:prstGeom prst="rect">
            <a:avLst/>
          </a:prstGeom>
          <a:noFill/>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620688"/>
            <a:ext cx="4572000" cy="2585323"/>
          </a:xfrm>
          <a:prstGeom prst="rect">
            <a:avLst/>
          </a:prstGeom>
        </p:spPr>
        <p:txBody>
          <a:bodyPr>
            <a:spAutoFit/>
          </a:bodyPr>
          <a:lstStyle/>
          <a:p>
            <a:r>
              <a:rPr lang="fr-FR" dirty="0" smtClean="0"/>
              <a:t>Fleurs comme des marguerites, des bleuets, des mandragores, roses, iris, de myrte, de jasmin, mignonettes, convolvulus, célosie, narcisses, le lierre, lychnis, marjolaine, du henné, de baies de laurier, les petits chrysanthèmes jaunes, et le pavot a augmenté parmi les arbres, de papyrus et lotus dans l'étang. Les raisins et les autres vignes ont été souvent planté.</a:t>
            </a:r>
            <a:endParaRPr lang="fr-FR" dirty="0"/>
          </a:p>
        </p:txBody>
      </p:sp>
      <p:pic>
        <p:nvPicPr>
          <p:cNvPr id="34838" name="Picture 22" descr="C:\Users\RABAHI  YAMINA\Desktop\images (4).jpg"/>
          <p:cNvPicPr>
            <a:picLocks noChangeAspect="1" noChangeArrowheads="1"/>
          </p:cNvPicPr>
          <p:nvPr/>
        </p:nvPicPr>
        <p:blipFill>
          <a:blip r:embed="rId3" cstate="print"/>
          <a:srcRect/>
          <a:stretch>
            <a:fillRect/>
          </a:stretch>
        </p:blipFill>
        <p:spPr bwMode="auto">
          <a:xfrm>
            <a:off x="179512" y="5114925"/>
            <a:ext cx="2619375" cy="1743075"/>
          </a:xfrm>
          <a:prstGeom prst="rect">
            <a:avLst/>
          </a:prstGeom>
          <a:noFill/>
        </p:spPr>
      </p:pic>
      <p:pic>
        <p:nvPicPr>
          <p:cNvPr id="34839" name="Picture 23" descr="C:\Users\RABAHI  YAMINA\Desktop\Centaurea-cyanus---bleuet.jpg"/>
          <p:cNvPicPr>
            <a:picLocks noChangeAspect="1" noChangeArrowheads="1"/>
          </p:cNvPicPr>
          <p:nvPr/>
        </p:nvPicPr>
        <p:blipFill>
          <a:blip r:embed="rId4" cstate="print"/>
          <a:srcRect/>
          <a:stretch>
            <a:fillRect/>
          </a:stretch>
        </p:blipFill>
        <p:spPr bwMode="auto">
          <a:xfrm>
            <a:off x="4283968" y="4769768"/>
            <a:ext cx="2743200" cy="2088232"/>
          </a:xfrm>
          <a:prstGeom prst="rect">
            <a:avLst/>
          </a:prstGeom>
          <a:noFill/>
        </p:spPr>
      </p:pic>
      <p:pic>
        <p:nvPicPr>
          <p:cNvPr id="34840" name="Picture 24" descr="C:\Users\RABAHI  YAMINA\Desktop\Myrtle.jpg"/>
          <p:cNvPicPr>
            <a:picLocks noChangeAspect="1" noChangeArrowheads="1"/>
          </p:cNvPicPr>
          <p:nvPr/>
        </p:nvPicPr>
        <p:blipFill>
          <a:blip r:embed="rId5" cstate="print"/>
          <a:srcRect/>
          <a:stretch>
            <a:fillRect/>
          </a:stretch>
        </p:blipFill>
        <p:spPr bwMode="auto">
          <a:xfrm>
            <a:off x="6012160" y="332656"/>
            <a:ext cx="2857500" cy="2286000"/>
          </a:xfrm>
          <a:prstGeom prst="rect">
            <a:avLst/>
          </a:prstGeom>
          <a:noFill/>
        </p:spPr>
      </p:pic>
      <p:pic>
        <p:nvPicPr>
          <p:cNvPr id="34842" name="Picture 26" descr="C:\Users\RABAHI  YAMINA\Desktop\images (5).jpg"/>
          <p:cNvPicPr>
            <a:picLocks noChangeAspect="1" noChangeArrowheads="1"/>
          </p:cNvPicPr>
          <p:nvPr/>
        </p:nvPicPr>
        <p:blipFill>
          <a:blip r:embed="rId6" cstate="print"/>
          <a:srcRect/>
          <a:stretch>
            <a:fillRect/>
          </a:stretch>
        </p:blipFill>
        <p:spPr bwMode="auto">
          <a:xfrm>
            <a:off x="7236296" y="4581128"/>
            <a:ext cx="1584176" cy="1890911"/>
          </a:xfrm>
          <a:prstGeom prst="rect">
            <a:avLst/>
          </a:prstGeom>
          <a:noFill/>
        </p:spPr>
      </p:pic>
      <p:pic>
        <p:nvPicPr>
          <p:cNvPr id="34843" name="Picture 27" descr="C:\Users\RABAHI  YAMINA\Desktop\47336061celosie-jpg.jpg"/>
          <p:cNvPicPr>
            <a:picLocks noChangeAspect="1" noChangeArrowheads="1"/>
          </p:cNvPicPr>
          <p:nvPr/>
        </p:nvPicPr>
        <p:blipFill>
          <a:blip r:embed="rId7" cstate="print"/>
          <a:srcRect/>
          <a:stretch>
            <a:fillRect/>
          </a:stretch>
        </p:blipFill>
        <p:spPr bwMode="auto">
          <a:xfrm>
            <a:off x="7020272" y="3212976"/>
            <a:ext cx="1926580" cy="1350516"/>
          </a:xfrm>
          <a:prstGeom prst="rect">
            <a:avLst/>
          </a:prstGeom>
          <a:noFill/>
        </p:spPr>
      </p:pic>
      <p:pic>
        <p:nvPicPr>
          <p:cNvPr id="34844" name="Picture 28" descr="C:\Users\RABAHI  YAMINA\Desktop\Narcisses.jpg"/>
          <p:cNvPicPr>
            <a:picLocks noChangeAspect="1" noChangeArrowheads="1"/>
          </p:cNvPicPr>
          <p:nvPr/>
        </p:nvPicPr>
        <p:blipFill>
          <a:blip r:embed="rId8" cstate="print"/>
          <a:srcRect/>
          <a:stretch>
            <a:fillRect/>
          </a:stretch>
        </p:blipFill>
        <p:spPr bwMode="auto">
          <a:xfrm>
            <a:off x="467544" y="3140968"/>
            <a:ext cx="2368499" cy="2196282"/>
          </a:xfrm>
          <a:prstGeom prst="rect">
            <a:avLst/>
          </a:prstGeom>
          <a:noFill/>
        </p:spPr>
      </p:pic>
      <p:pic>
        <p:nvPicPr>
          <p:cNvPr id="34845" name="Picture 29" descr="C:\Users\RABAHI  YAMINA\Desktop\Iris-Versicolor.jpg"/>
          <p:cNvPicPr>
            <a:picLocks noChangeAspect="1" noChangeArrowheads="1"/>
          </p:cNvPicPr>
          <p:nvPr/>
        </p:nvPicPr>
        <p:blipFill>
          <a:blip r:embed="rId9" cstate="print"/>
          <a:srcRect/>
          <a:stretch>
            <a:fillRect/>
          </a:stretch>
        </p:blipFill>
        <p:spPr bwMode="auto">
          <a:xfrm>
            <a:off x="4788024" y="2276872"/>
            <a:ext cx="2160240" cy="2181027"/>
          </a:xfrm>
          <a:prstGeom prst="rect">
            <a:avLst/>
          </a:prstGeom>
          <a:noFill/>
        </p:spPr>
      </p:pic>
      <p:pic>
        <p:nvPicPr>
          <p:cNvPr id="34846" name="Picture 30" descr="C:\Users\RABAHI  YAMINA\Desktop\lierre03.jpg"/>
          <p:cNvPicPr>
            <a:picLocks noChangeAspect="1" noChangeArrowheads="1"/>
          </p:cNvPicPr>
          <p:nvPr/>
        </p:nvPicPr>
        <p:blipFill>
          <a:blip r:embed="rId10" cstate="print"/>
          <a:srcRect/>
          <a:stretch>
            <a:fillRect/>
          </a:stretch>
        </p:blipFill>
        <p:spPr bwMode="auto">
          <a:xfrm rot="5400000">
            <a:off x="2200851" y="3855933"/>
            <a:ext cx="2516871" cy="1951037"/>
          </a:xfrm>
          <a:prstGeom prst="rect">
            <a:avLst/>
          </a:prstGeom>
          <a:noFill/>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988840"/>
            <a:ext cx="3528392" cy="2862322"/>
          </a:xfrm>
          <a:prstGeom prst="rect">
            <a:avLst/>
          </a:prstGeom>
        </p:spPr>
        <p:txBody>
          <a:bodyPr wrap="square">
            <a:spAutoFit/>
          </a:bodyPr>
          <a:lstStyle/>
          <a:p>
            <a:r>
              <a:rPr lang="fr-FR" dirty="0" smtClean="0"/>
              <a:t>Ainsi, de tels jardins réunissaient, et résumaient, en un espace enclos de murs, tous les agréments que la nature dispersait dans le reste du pays. Ces jardins sont des lieux où il fait bon vivre, réaliser pleinement sa "vocation humaine", où le bonheur est fait de reconnaissance aux dieux.</a:t>
            </a:r>
            <a:endParaRPr lang="fr-FR" dirty="0"/>
          </a:p>
        </p:txBody>
      </p:sp>
      <p:pic>
        <p:nvPicPr>
          <p:cNvPr id="3" name="Picture 2" descr="C:\Users\RABAHI  YAMINA\Desktop\images (3).jpg"/>
          <p:cNvPicPr>
            <a:picLocks noChangeAspect="1" noChangeArrowheads="1"/>
          </p:cNvPicPr>
          <p:nvPr/>
        </p:nvPicPr>
        <p:blipFill>
          <a:blip r:embed="rId3" cstate="print"/>
          <a:srcRect/>
          <a:stretch>
            <a:fillRect/>
          </a:stretch>
        </p:blipFill>
        <p:spPr bwMode="auto">
          <a:xfrm>
            <a:off x="4200005" y="1772816"/>
            <a:ext cx="4404443" cy="3924448"/>
          </a:xfrm>
          <a:prstGeom prst="rect">
            <a:avLst/>
          </a:prstGeom>
          <a:noFill/>
        </p:spPr>
      </p:pic>
      <p:sp>
        <p:nvSpPr>
          <p:cNvPr id="4" name="Rectangle 3"/>
          <p:cNvSpPr/>
          <p:nvPr/>
        </p:nvSpPr>
        <p:spPr>
          <a:xfrm>
            <a:off x="611560" y="404664"/>
            <a:ext cx="3240360" cy="830997"/>
          </a:xfrm>
          <a:prstGeom prst="rect">
            <a:avLst/>
          </a:prstGeom>
        </p:spPr>
        <p:txBody>
          <a:bodyPr wrap="square">
            <a:spAutoFit/>
          </a:bodyPr>
          <a:lstStyle/>
          <a:p>
            <a:r>
              <a:rPr lang="fr-FR" sz="4800" dirty="0" smtClean="0">
                <a:solidFill>
                  <a:schemeClr val="accent3">
                    <a:lumMod val="75000"/>
                  </a:schemeClr>
                </a:solidFill>
              </a:rPr>
              <a:t>conclusion</a:t>
            </a:r>
            <a:endParaRPr lang="fr-FR" sz="4800" dirty="0">
              <a:solidFill>
                <a:schemeClr val="accent3">
                  <a:lumMod val="75000"/>
                </a:schemeClr>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Plans de travaille </a:t>
            </a:r>
            <a:br>
              <a:rPr lang="fr-FR" dirty="0" smtClean="0"/>
            </a:br>
            <a:endParaRPr lang="fr-FR" dirty="0"/>
          </a:p>
        </p:txBody>
      </p:sp>
      <p:sp>
        <p:nvSpPr>
          <p:cNvPr id="3" name="Espace réservé du contenu 2"/>
          <p:cNvSpPr>
            <a:spLocks noGrp="1"/>
          </p:cNvSpPr>
          <p:nvPr>
            <p:ph idx="1"/>
          </p:nvPr>
        </p:nvSpPr>
        <p:spPr/>
        <p:txBody>
          <a:bodyPr/>
          <a:lstStyle/>
          <a:p>
            <a:r>
              <a:rPr lang="fr-FR" dirty="0" smtClean="0"/>
              <a:t>Petite introduction</a:t>
            </a:r>
          </a:p>
          <a:p>
            <a:r>
              <a:rPr lang="fr-FR" sz="2800" dirty="0" smtClean="0"/>
              <a:t> </a:t>
            </a:r>
            <a:r>
              <a:rPr lang="fr-FR" sz="2800" dirty="0" smtClean="0">
                <a:hlinkClick r:id="rId3"/>
              </a:rPr>
              <a:t>Basse-Egypte</a:t>
            </a:r>
            <a:endParaRPr lang="fr-FR" sz="2800" dirty="0" smtClean="0"/>
          </a:p>
          <a:p>
            <a:r>
              <a:rPr lang="fr-FR" sz="2800" dirty="0" smtClean="0"/>
              <a:t>Haute-Egypte</a:t>
            </a:r>
          </a:p>
          <a:p>
            <a:r>
              <a:rPr lang="fr-FR" sz="2800" dirty="0" smtClean="0"/>
              <a:t>Les jardins de l’Egypte</a:t>
            </a:r>
          </a:p>
          <a:p>
            <a:r>
              <a:rPr lang="fr-FR" sz="2800" dirty="0" smtClean="0"/>
              <a:t>L’entretien para port au réseau de canaux</a:t>
            </a:r>
          </a:p>
          <a:p>
            <a:pPr lvl="0"/>
            <a:r>
              <a:rPr lang="fr-FR" sz="2800" dirty="0" smtClean="0">
                <a:latin typeface="Cambria" pitchFamily="18" charset="0"/>
                <a:ea typeface="Times New Roman" pitchFamily="18" charset="0"/>
                <a:cs typeface="Times New Roman" pitchFamily="18" charset="0"/>
              </a:rPr>
              <a:t>Les </a:t>
            </a:r>
            <a:r>
              <a:rPr lang="fr-FR" sz="2800" dirty="0" smtClean="0">
                <a:latin typeface="Calibri" pitchFamily="34" charset="0"/>
                <a:ea typeface="Calibri" pitchFamily="34" charset="0"/>
                <a:cs typeface="Arial" pitchFamily="34" charset="0"/>
              </a:rPr>
              <a:t>inscription tombeau </a:t>
            </a:r>
          </a:p>
          <a:p>
            <a:pPr lvl="0"/>
            <a:r>
              <a:rPr lang="fr-FR" sz="2800" dirty="0" smtClean="0"/>
              <a:t>Les plantes </a:t>
            </a:r>
          </a:p>
          <a:p>
            <a:r>
              <a:rPr lang="fr-FR" sz="2800" dirty="0" smtClean="0"/>
              <a:t>conclusion</a:t>
            </a:r>
          </a:p>
          <a:p>
            <a:pPr lvl="0"/>
            <a:endParaRPr lang="fr-FR" sz="2800" dirty="0" smtClean="0">
              <a:solidFill>
                <a:schemeClr val="accent3">
                  <a:lumMod val="75000"/>
                </a:schemeClr>
              </a:solidFill>
              <a:latin typeface="Cambria" pitchFamily="18" charset="0"/>
              <a:ea typeface="Times New Roman" pitchFamily="18" charset="0"/>
              <a:cs typeface="Times New Roman" pitchFamily="18" charset="0"/>
            </a:endParaRPr>
          </a:p>
          <a:p>
            <a:endParaRPr lang="fr-FR" sz="2800" dirty="0" smtClean="0"/>
          </a:p>
          <a:p>
            <a:endParaRPr lang="fr-FR"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Une petite introduction</a:t>
            </a:r>
            <a:br>
              <a:rPr lang="fr-FR" dirty="0" smtClean="0"/>
            </a:br>
            <a:endParaRPr lang="fr-FR" dirty="0"/>
          </a:p>
        </p:txBody>
      </p:sp>
      <p:sp>
        <p:nvSpPr>
          <p:cNvPr id="3" name="Espace réservé du contenu 2"/>
          <p:cNvSpPr>
            <a:spLocks noGrp="1"/>
          </p:cNvSpPr>
          <p:nvPr>
            <p:ph idx="1"/>
          </p:nvPr>
        </p:nvSpPr>
        <p:spPr>
          <a:xfrm>
            <a:off x="395536" y="1484784"/>
            <a:ext cx="8229600" cy="4389120"/>
          </a:xfrm>
        </p:spPr>
        <p:txBody>
          <a:bodyPr>
            <a:normAutofit lnSpcReduction="10000"/>
          </a:bodyPr>
          <a:lstStyle/>
          <a:p>
            <a:r>
              <a:rPr lang="fr-FR" dirty="0" smtClean="0"/>
              <a:t>Dans ce pays de </a:t>
            </a:r>
            <a:r>
              <a:rPr lang="fr-FR" dirty="0" smtClean="0">
                <a:hlinkClick r:id="rId3" tooltip="Kemet"/>
              </a:rPr>
              <a:t>terre noire</a:t>
            </a:r>
            <a:r>
              <a:rPr lang="fr-FR" dirty="0" smtClean="0"/>
              <a:t> (en référence à la bande de terre rendue fertile par le limon noir déposé par la crue annuelle du </a:t>
            </a:r>
            <a:r>
              <a:rPr lang="fr-FR" dirty="0" smtClean="0">
                <a:hlinkClick r:id="rId4" tooltip="Nil"/>
              </a:rPr>
              <a:t>Nil</a:t>
            </a:r>
            <a:r>
              <a:rPr lang="fr-FR" dirty="0" smtClean="0"/>
              <a:t>, artère vitale de la civilisation de l'</a:t>
            </a:r>
            <a:r>
              <a:rPr lang="fr-FR" u="sng" dirty="0" smtClean="0">
                <a:hlinkClick r:id="rId5" tooltip="Égypte antique"/>
              </a:rPr>
              <a:t>Égypte antique</a:t>
            </a:r>
            <a:r>
              <a:rPr lang="fr-FR" u="sng" dirty="0" smtClean="0"/>
              <a:t>)</a:t>
            </a:r>
            <a:r>
              <a:rPr lang="fr-FR" dirty="0" smtClean="0"/>
              <a:t> bordée de déserts les arbres sont rares (quelques acacias et sycomores) et toute la terre fertile, grâce à un réseau de digues et de canaux constamment entretenus est occupée par les cultures céréalières. Parce que la campagne manque d'arbres et de fleurs le jardin sera un verger où les fleurs seront cultivées avec la plus grande attention. Il est centré sur un étang planté de </a:t>
            </a:r>
            <a:r>
              <a:rPr lang="fr-FR" dirty="0" smtClean="0">
                <a:hlinkClick r:id="rId6" tooltip="Lotus"/>
              </a:rPr>
              <a:t>lotus</a:t>
            </a:r>
            <a:r>
              <a:rPr lang="fr-FR" dirty="0" smtClean="0"/>
              <a:t> et </a:t>
            </a:r>
            <a:r>
              <a:rPr lang="fr-FR" dirty="0" err="1" smtClean="0"/>
              <a:t>de</a:t>
            </a:r>
            <a:r>
              <a:rPr lang="fr-FR" dirty="0" err="1" smtClean="0">
                <a:hlinkClick r:id="rId7" tooltip="Cyperus papyrus"/>
              </a:rPr>
              <a:t>papyrus</a:t>
            </a:r>
            <a:r>
              <a:rPr lang="fr-FR" dirty="0" smtClean="0"/>
              <a:t>, plantes héraldiques de la </a:t>
            </a:r>
            <a:r>
              <a:rPr lang="fr-FR" dirty="0" smtClean="0">
                <a:hlinkClick r:id="rId8" tooltip="Deux Terres"/>
              </a:rPr>
              <a:t>Haute et Basse-Égypte</a:t>
            </a:r>
            <a:r>
              <a:rPr lang="fr-FR" dirty="0" smtClean="0"/>
              <a:t>.</a:t>
            </a:r>
            <a:endParaRPr lang="fr-FR"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1988840"/>
            <a:ext cx="3140499" cy="1754326"/>
          </a:xfrm>
          <a:prstGeom prst="rect">
            <a:avLst/>
          </a:prstGeom>
        </p:spPr>
        <p:txBody>
          <a:bodyPr wrap="square">
            <a:spAutoFit/>
          </a:bodyPr>
          <a:lstStyle/>
          <a:p>
            <a:r>
              <a:rPr lang="fr-FR" sz="5400" dirty="0" smtClean="0"/>
              <a:t> </a:t>
            </a:r>
            <a:r>
              <a:rPr lang="fr-FR" sz="5400" dirty="0" smtClean="0">
                <a:hlinkClick r:id="rId3"/>
              </a:rPr>
              <a:t>Basse-Egypte</a:t>
            </a:r>
            <a:endParaRPr lang="fr-FR" sz="5400" dirty="0"/>
          </a:p>
        </p:txBody>
      </p:sp>
      <p:pic>
        <p:nvPicPr>
          <p:cNvPr id="28674" name="Picture 2" descr="C:\Users\RABAHI  YAMINA\Desktop\basse-egypte.gif"/>
          <p:cNvPicPr>
            <a:picLocks noChangeAspect="1" noChangeArrowheads="1"/>
          </p:cNvPicPr>
          <p:nvPr/>
        </p:nvPicPr>
        <p:blipFill>
          <a:blip r:embed="rId4" cstate="print"/>
          <a:srcRect/>
          <a:stretch>
            <a:fillRect/>
          </a:stretch>
        </p:blipFill>
        <p:spPr bwMode="auto">
          <a:xfrm>
            <a:off x="2915816" y="548680"/>
            <a:ext cx="5256584" cy="6048672"/>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Users\RABAHI  YAMINA\Desktop\haute-egypte (1).gif"/>
          <p:cNvPicPr>
            <a:picLocks noChangeAspect="1" noChangeArrowheads="1"/>
          </p:cNvPicPr>
          <p:nvPr/>
        </p:nvPicPr>
        <p:blipFill>
          <a:blip r:embed="rId3" cstate="print"/>
          <a:srcRect/>
          <a:stretch>
            <a:fillRect/>
          </a:stretch>
        </p:blipFill>
        <p:spPr bwMode="auto">
          <a:xfrm>
            <a:off x="3563888" y="980728"/>
            <a:ext cx="4953000" cy="5257800"/>
          </a:xfrm>
          <a:prstGeom prst="rect">
            <a:avLst/>
          </a:prstGeom>
          <a:noFill/>
        </p:spPr>
      </p:pic>
      <p:sp>
        <p:nvSpPr>
          <p:cNvPr id="3" name="Rectangle 2"/>
          <p:cNvSpPr/>
          <p:nvPr/>
        </p:nvSpPr>
        <p:spPr>
          <a:xfrm>
            <a:off x="323528" y="2060848"/>
            <a:ext cx="2915816" cy="1569660"/>
          </a:xfrm>
          <a:prstGeom prst="rect">
            <a:avLst/>
          </a:prstGeom>
        </p:spPr>
        <p:txBody>
          <a:bodyPr wrap="square">
            <a:spAutoFit/>
          </a:bodyPr>
          <a:lstStyle/>
          <a:p>
            <a:r>
              <a:rPr lang="fr-FR" sz="4800" dirty="0" smtClean="0">
                <a:solidFill>
                  <a:schemeClr val="accent3">
                    <a:lumMod val="75000"/>
                  </a:schemeClr>
                </a:solidFill>
              </a:rPr>
              <a:t>Haute-Egypte</a:t>
            </a:r>
            <a:endParaRPr lang="fr-FR" sz="4800" dirty="0">
              <a:solidFill>
                <a:schemeClr val="accent3">
                  <a:lumMod val="75000"/>
                </a:schemeClr>
              </a:solidFill>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RABAHI  YAMINA\Desktop\Dualite03.jpg"/>
          <p:cNvPicPr>
            <a:picLocks noChangeAspect="1" noChangeArrowheads="1"/>
          </p:cNvPicPr>
          <p:nvPr/>
        </p:nvPicPr>
        <p:blipFill>
          <a:blip r:embed="rId3" cstate="print"/>
          <a:srcRect/>
          <a:stretch>
            <a:fillRect/>
          </a:stretch>
        </p:blipFill>
        <p:spPr bwMode="auto">
          <a:xfrm>
            <a:off x="1475656" y="1412776"/>
            <a:ext cx="6336704" cy="3960440"/>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jardins de l’Egypte</a:t>
            </a:r>
            <a:endParaRPr lang="fr-FR" dirty="0"/>
          </a:p>
        </p:txBody>
      </p:sp>
      <p:sp>
        <p:nvSpPr>
          <p:cNvPr id="3" name="Espace réservé du contenu 2"/>
          <p:cNvSpPr>
            <a:spLocks noGrp="1"/>
          </p:cNvSpPr>
          <p:nvPr>
            <p:ph idx="1"/>
          </p:nvPr>
        </p:nvSpPr>
        <p:spPr>
          <a:xfrm>
            <a:off x="457200" y="1935480"/>
            <a:ext cx="4042792" cy="4389120"/>
          </a:xfrm>
        </p:spPr>
        <p:txBody>
          <a:bodyPr>
            <a:normAutofit fontScale="77500" lnSpcReduction="20000"/>
          </a:bodyPr>
          <a:lstStyle/>
          <a:p>
            <a:r>
              <a:rPr lang="fr-FR" dirty="0" smtClean="0"/>
              <a:t>Ce sont les premiers jardins sacrés à caractère religieux mais aussi les premiers jardins à caractère régulier réservés au pharaon, nobles et prêtres.</a:t>
            </a:r>
          </a:p>
          <a:p>
            <a:r>
              <a:rPr lang="fr-FR" dirty="0" smtClean="0"/>
              <a:t>Ils ont été construit de -3000 à -1000 avant JC. On a d'ailleurs retrouvé des fresques représentant ces jardins.</a:t>
            </a:r>
          </a:p>
          <a:p>
            <a:r>
              <a:rPr lang="fr-FR" dirty="0" smtClean="0"/>
              <a:t>Ceux ci ont de nombreuses parallèles avec les jardins Perses. Ces jardins étaient clos, symétrique. On commence à travailler le côté fleurit avec les odeurs.</a:t>
            </a:r>
          </a:p>
          <a:p>
            <a:endParaRPr lang="fr-FR" dirty="0"/>
          </a:p>
        </p:txBody>
      </p:sp>
      <p:pic>
        <p:nvPicPr>
          <p:cNvPr id="4" name="Image 3" descr="http://membres.multimania.fr/alexcapa/Jardin%20egyptien.gif"/>
          <p:cNvPicPr/>
          <p:nvPr/>
        </p:nvPicPr>
        <p:blipFill>
          <a:blip r:embed="rId3" cstate="print"/>
          <a:srcRect/>
          <a:stretch>
            <a:fillRect/>
          </a:stretch>
        </p:blipFill>
        <p:spPr bwMode="auto">
          <a:xfrm>
            <a:off x="4499992" y="1844824"/>
            <a:ext cx="3744416" cy="43924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79512" y="404664"/>
            <a:ext cx="72008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Ces jardins sont un symbole de richesse et de pouvoir. On montre que l'on veut dominer la nature. Une partie de ces jardins est </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à</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l'ombre. On y trouve des cultures vivri</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res, m</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dicinales, potag</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res.</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V</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g</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tation : palmier dattiers, papyrus (embl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me de la haute Egypte), n</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nuphar, lotus sacr</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é</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(embl</a:t>
            </a:r>
            <a:r>
              <a:rPr kumimoji="0" lang="fr-FR"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è</a:t>
            </a:r>
            <a:r>
              <a:rPr kumimoji="0" lang="fr-FR"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me de la basse Egypte) et figuiers.</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Image 2" descr="http://webetab.ac-bordeaux.fr/Etablissement/SExupery/jardins/egypte3.jpg"/>
          <p:cNvPicPr/>
          <p:nvPr/>
        </p:nvPicPr>
        <p:blipFill>
          <a:blip r:embed="rId3" cstate="print"/>
          <a:srcRect/>
          <a:stretch>
            <a:fillRect/>
          </a:stretch>
        </p:blipFill>
        <p:spPr bwMode="auto">
          <a:xfrm>
            <a:off x="2483768" y="2780928"/>
            <a:ext cx="5716905" cy="321246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332656"/>
            <a:ext cx="4680520" cy="3970318"/>
          </a:xfrm>
          <a:prstGeom prst="rect">
            <a:avLst/>
          </a:prstGeom>
        </p:spPr>
        <p:txBody>
          <a:bodyPr wrap="square">
            <a:spAutoFit/>
          </a:bodyPr>
          <a:lstStyle/>
          <a:p>
            <a:r>
              <a:rPr lang="fr-FR" dirty="0" smtClean="0"/>
              <a:t>Ces jardins, ainsi que l'agriculture de ce pays sont considéré comme un "don du Nil". Les premiers jardins égyptiens furent des lieux de délices, où la culture des fruits l'emporta longtemps sur celle des plantes destinées à d'autres usages.</a:t>
            </a:r>
            <a:br>
              <a:rPr lang="fr-FR" dirty="0" smtClean="0"/>
            </a:br>
            <a:r>
              <a:rPr lang="fr-FR" dirty="0" smtClean="0"/>
              <a:t>Les jardins d'Égypte étaient d'abord des vergers et des vignes, dont les lignes perpendiculaires dessinaient un damier dans les mailles duquel se plaçaient tout naturellement des figuiers, des palmiers et des sycomores, dont l'ombre était fort appréciée.</a:t>
            </a:r>
            <a:br>
              <a:rPr lang="fr-FR" dirty="0" smtClean="0"/>
            </a:br>
            <a:endParaRPr lang="fr-FR" dirty="0"/>
          </a:p>
        </p:txBody>
      </p:sp>
      <p:pic>
        <p:nvPicPr>
          <p:cNvPr id="3" name="Image 2" descr="Jardins égyptiens"/>
          <p:cNvPicPr/>
          <p:nvPr/>
        </p:nvPicPr>
        <p:blipFill>
          <a:blip r:embed="rId3" cstate="print"/>
          <a:srcRect/>
          <a:stretch>
            <a:fillRect/>
          </a:stretch>
        </p:blipFill>
        <p:spPr bwMode="auto">
          <a:xfrm>
            <a:off x="4644008" y="1628800"/>
            <a:ext cx="4032448" cy="441573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Mé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163</TotalTime>
  <Words>511</Words>
  <Application>Microsoft Office PowerPoint</Application>
  <PresentationFormat>Affichage à l'écran (4:3)</PresentationFormat>
  <Paragraphs>59</Paragraphs>
  <Slides>18</Slides>
  <Notes>18</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Débit</vt:lpstr>
      <vt:lpstr>Les jardins égyptien </vt:lpstr>
      <vt:lpstr>Plans de travaille  </vt:lpstr>
      <vt:lpstr>Une petite introduction </vt:lpstr>
      <vt:lpstr>Diapositive 4</vt:lpstr>
      <vt:lpstr>Diapositive 5</vt:lpstr>
      <vt:lpstr>Diapositive 6</vt:lpstr>
      <vt:lpstr>Les jardins de l’Egypte</vt:lpstr>
      <vt:lpstr>Diapositive 8</vt:lpstr>
      <vt:lpstr>Diapositive 9</vt:lpstr>
      <vt:lpstr>L’entretien para port au réseau de canaux </vt:lpstr>
      <vt:lpstr>Diapositive 11</vt:lpstr>
      <vt:lpstr>Diapositive 12</vt:lpstr>
      <vt:lpstr>Les plantes </vt:lpstr>
      <vt:lpstr>Diapositive 14</vt:lpstr>
      <vt:lpstr>Diapositive 15</vt:lpstr>
      <vt:lpstr>Diapositive 16</vt:lpstr>
      <vt:lpstr>Diapositive 17</vt:lpstr>
      <vt:lpstr>Diapositive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jardins égyptien </dc:title>
  <dc:creator>Afroditamour</dc:creator>
  <cp:lastModifiedBy>RABAHI  YAMINA</cp:lastModifiedBy>
  <cp:revision>21</cp:revision>
  <dcterms:created xsi:type="dcterms:W3CDTF">2010-11-22T19:19:02Z</dcterms:created>
  <dcterms:modified xsi:type="dcterms:W3CDTF">2010-11-23T13:47:58Z</dcterms:modified>
</cp:coreProperties>
</file>